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8"/>
  </p:notesMasterIdLst>
  <p:handoutMasterIdLst>
    <p:handoutMasterId r:id="rId19"/>
  </p:handoutMasterIdLst>
  <p:sldIdLst>
    <p:sldId id="256" r:id="rId2"/>
    <p:sldId id="257" r:id="rId3"/>
    <p:sldId id="258" r:id="rId4"/>
    <p:sldId id="260" r:id="rId5"/>
    <p:sldId id="259" r:id="rId6"/>
    <p:sldId id="271" r:id="rId7"/>
    <p:sldId id="272" r:id="rId8"/>
    <p:sldId id="263" r:id="rId9"/>
    <p:sldId id="268" r:id="rId10"/>
    <p:sldId id="262" r:id="rId11"/>
    <p:sldId id="265" r:id="rId12"/>
    <p:sldId id="269" r:id="rId13"/>
    <p:sldId id="274" r:id="rId14"/>
    <p:sldId id="276" r:id="rId15"/>
    <p:sldId id="273"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01DEBE-D8E6-475B-8293-5795F714EB69}" v="70" dt="2019-03-17T22:06:46.701"/>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89" autoAdjust="0"/>
  </p:normalViewPr>
  <p:slideViewPr>
    <p:cSldViewPr>
      <p:cViewPr varScale="1">
        <p:scale>
          <a:sx n="62" d="100"/>
          <a:sy n="62" d="100"/>
        </p:scale>
        <p:origin x="1020" y="54"/>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ystal HAYWOOD PANIS" userId="ac1b73ccaf0e53bc" providerId="LiveId" clId="{0701DEBE-D8E6-475B-8293-5795F714EB69}"/>
    <pc:docChg chg="custSel addSld delSld modSld sldOrd">
      <pc:chgData name="Krystal HAYWOOD PANIS" userId="ac1b73ccaf0e53bc" providerId="LiveId" clId="{0701DEBE-D8E6-475B-8293-5795F714EB69}" dt="2019-03-17T22:11:03.200" v="806" actId="1076"/>
      <pc:docMkLst>
        <pc:docMk/>
      </pc:docMkLst>
      <pc:sldChg chg="modSp modNotesTx">
        <pc:chgData name="Krystal HAYWOOD PANIS" userId="ac1b73ccaf0e53bc" providerId="LiveId" clId="{0701DEBE-D8E6-475B-8293-5795F714EB69}" dt="2019-03-17T04:30:57.773" v="210" actId="1035"/>
        <pc:sldMkLst>
          <pc:docMk/>
          <pc:sldMk cId="435141664" sldId="256"/>
        </pc:sldMkLst>
        <pc:spChg chg="mod">
          <ac:chgData name="Krystal HAYWOOD PANIS" userId="ac1b73ccaf0e53bc" providerId="LiveId" clId="{0701DEBE-D8E6-475B-8293-5795F714EB69}" dt="2019-03-17T04:30:49.738" v="205" actId="1076"/>
          <ac:spMkLst>
            <pc:docMk/>
            <pc:sldMk cId="435141664" sldId="256"/>
            <ac:spMk id="2" creationId="{00000000-0000-0000-0000-000000000000}"/>
          </ac:spMkLst>
        </pc:spChg>
        <pc:spChg chg="mod">
          <ac:chgData name="Krystal HAYWOOD PANIS" userId="ac1b73ccaf0e53bc" providerId="LiveId" clId="{0701DEBE-D8E6-475B-8293-5795F714EB69}" dt="2019-03-17T04:30:57.773" v="210" actId="1035"/>
          <ac:spMkLst>
            <pc:docMk/>
            <pc:sldMk cId="435141664" sldId="256"/>
            <ac:spMk id="3" creationId="{00000000-0000-0000-0000-000000000000}"/>
          </ac:spMkLst>
        </pc:spChg>
      </pc:sldChg>
      <pc:sldChg chg="addSp modSp modNotesTx">
        <pc:chgData name="Krystal HAYWOOD PANIS" userId="ac1b73ccaf0e53bc" providerId="LiveId" clId="{0701DEBE-D8E6-475B-8293-5795F714EB69}" dt="2019-03-17T22:09:08.150" v="786" actId="1076"/>
        <pc:sldMkLst>
          <pc:docMk/>
          <pc:sldMk cId="1772969468" sldId="257"/>
        </pc:sldMkLst>
        <pc:spChg chg="mod">
          <ac:chgData name="Krystal HAYWOOD PANIS" userId="ac1b73ccaf0e53bc" providerId="LiveId" clId="{0701DEBE-D8E6-475B-8293-5795F714EB69}" dt="2019-03-17T04:21:29.257" v="12" actId="20577"/>
          <ac:spMkLst>
            <pc:docMk/>
            <pc:sldMk cId="1772969468" sldId="257"/>
            <ac:spMk id="2" creationId="{00000000-0000-0000-0000-000000000000}"/>
          </ac:spMkLst>
        </pc:spChg>
        <pc:spChg chg="mod">
          <ac:chgData name="Krystal HAYWOOD PANIS" userId="ac1b73ccaf0e53bc" providerId="LiveId" clId="{0701DEBE-D8E6-475B-8293-5795F714EB69}" dt="2019-03-17T22:09:08.150" v="786" actId="1076"/>
          <ac:spMkLst>
            <pc:docMk/>
            <pc:sldMk cId="1772969468" sldId="257"/>
            <ac:spMk id="3" creationId="{00000000-0000-0000-0000-000000000000}"/>
          </ac:spMkLst>
        </pc:spChg>
        <pc:picChg chg="add mod">
          <ac:chgData name="Krystal HAYWOOD PANIS" userId="ac1b73ccaf0e53bc" providerId="LiveId" clId="{0701DEBE-D8E6-475B-8293-5795F714EB69}" dt="2019-03-17T22:07:49.868" v="721" actId="1076"/>
          <ac:picMkLst>
            <pc:docMk/>
            <pc:sldMk cId="1772969468" sldId="257"/>
            <ac:picMk id="1026" creationId="{E50CC529-5E10-453E-A759-7EAA1DBAD6E7}"/>
          </ac:picMkLst>
        </pc:picChg>
        <pc:picChg chg="add mod">
          <ac:chgData name="Krystal HAYWOOD PANIS" userId="ac1b73ccaf0e53bc" providerId="LiveId" clId="{0701DEBE-D8E6-475B-8293-5795F714EB69}" dt="2019-03-17T22:07:54.960" v="722" actId="14100"/>
          <ac:picMkLst>
            <pc:docMk/>
            <pc:sldMk cId="1772969468" sldId="257"/>
            <ac:picMk id="1028" creationId="{A242DD39-CB30-4996-9880-F1C4CA09C08E}"/>
          </ac:picMkLst>
        </pc:picChg>
      </pc:sldChg>
      <pc:sldChg chg="addSp delSp modSp ord modNotesTx">
        <pc:chgData name="Krystal HAYWOOD PANIS" userId="ac1b73ccaf0e53bc" providerId="LiveId" clId="{0701DEBE-D8E6-475B-8293-5795F714EB69}" dt="2019-03-17T22:09:23.938" v="787" actId="255"/>
        <pc:sldMkLst>
          <pc:docMk/>
          <pc:sldMk cId="1928620899" sldId="258"/>
        </pc:sldMkLst>
        <pc:spChg chg="mod">
          <ac:chgData name="Krystal HAYWOOD PANIS" userId="ac1b73ccaf0e53bc" providerId="LiveId" clId="{0701DEBE-D8E6-475B-8293-5795F714EB69}" dt="2019-03-17T04:22:18.978" v="17"/>
          <ac:spMkLst>
            <pc:docMk/>
            <pc:sldMk cId="1928620899" sldId="258"/>
            <ac:spMk id="2" creationId="{00000000-0000-0000-0000-000000000000}"/>
          </ac:spMkLst>
        </pc:spChg>
        <pc:spChg chg="add del mod">
          <ac:chgData name="Krystal HAYWOOD PANIS" userId="ac1b73ccaf0e53bc" providerId="LiveId" clId="{0701DEBE-D8E6-475B-8293-5795F714EB69}" dt="2019-03-17T04:21:56.456" v="15" actId="478"/>
          <ac:spMkLst>
            <pc:docMk/>
            <pc:sldMk cId="1928620899" sldId="258"/>
            <ac:spMk id="3" creationId="{944B04E9-2ECB-45B3-9D80-A0DA87E61E0C}"/>
          </ac:spMkLst>
        </pc:spChg>
        <pc:spChg chg="add mod">
          <ac:chgData name="Krystal HAYWOOD PANIS" userId="ac1b73ccaf0e53bc" providerId="LiveId" clId="{0701DEBE-D8E6-475B-8293-5795F714EB69}" dt="2019-03-17T22:09:23.938" v="787" actId="255"/>
          <ac:spMkLst>
            <pc:docMk/>
            <pc:sldMk cId="1928620899" sldId="258"/>
            <ac:spMk id="4" creationId="{E217A552-8668-4A80-9D29-4D4A09505C9C}"/>
          </ac:spMkLst>
        </pc:spChg>
        <pc:graphicFrameChg chg="del">
          <ac:chgData name="Krystal HAYWOOD PANIS" userId="ac1b73ccaf0e53bc" providerId="LiveId" clId="{0701DEBE-D8E6-475B-8293-5795F714EB69}" dt="2019-03-17T04:21:51.029" v="13" actId="478"/>
          <ac:graphicFrameMkLst>
            <pc:docMk/>
            <pc:sldMk cId="1928620899" sldId="258"/>
            <ac:graphicFrameMk id="6" creationId="{00000000-0000-0000-0000-000000000000}"/>
          </ac:graphicFrameMkLst>
        </pc:graphicFrameChg>
        <pc:picChg chg="add mod">
          <ac:chgData name="Krystal HAYWOOD PANIS" userId="ac1b73ccaf0e53bc" providerId="LiveId" clId="{0701DEBE-D8E6-475B-8293-5795F714EB69}" dt="2019-03-17T05:32:13.571" v="267" actId="1076"/>
          <ac:picMkLst>
            <pc:docMk/>
            <pc:sldMk cId="1928620899" sldId="258"/>
            <ac:picMk id="3074" creationId="{C5ABFE03-A9FB-4A67-820E-6817EF3A2CE9}"/>
          </ac:picMkLst>
        </pc:picChg>
      </pc:sldChg>
      <pc:sldChg chg="addSp delSp modSp ord">
        <pc:chgData name="Krystal HAYWOOD PANIS" userId="ac1b73ccaf0e53bc" providerId="LiveId" clId="{0701DEBE-D8E6-475B-8293-5795F714EB69}" dt="2019-03-17T21:49:02.513" v="491"/>
        <pc:sldMkLst>
          <pc:docMk/>
          <pc:sldMk cId="3948826341" sldId="259"/>
        </pc:sldMkLst>
        <pc:spChg chg="mod">
          <ac:chgData name="Krystal HAYWOOD PANIS" userId="ac1b73ccaf0e53bc" providerId="LiveId" clId="{0701DEBE-D8E6-475B-8293-5795F714EB69}" dt="2019-03-17T04:24:58.594" v="29" actId="122"/>
          <ac:spMkLst>
            <pc:docMk/>
            <pc:sldMk cId="3948826341" sldId="259"/>
            <ac:spMk id="2" creationId="{00000000-0000-0000-0000-000000000000}"/>
          </ac:spMkLst>
        </pc:spChg>
        <pc:spChg chg="mod">
          <ac:chgData name="Krystal HAYWOOD PANIS" userId="ac1b73ccaf0e53bc" providerId="LiveId" clId="{0701DEBE-D8E6-475B-8293-5795F714EB69}" dt="2019-03-17T04:24:36.184" v="25"/>
          <ac:spMkLst>
            <pc:docMk/>
            <pc:sldMk cId="3948826341" sldId="259"/>
            <ac:spMk id="3" creationId="{00000000-0000-0000-0000-000000000000}"/>
          </ac:spMkLst>
        </pc:spChg>
        <pc:spChg chg="add del mod">
          <ac:chgData name="Krystal HAYWOOD PANIS" userId="ac1b73ccaf0e53bc" providerId="LiveId" clId="{0701DEBE-D8E6-475B-8293-5795F714EB69}" dt="2019-03-17T05:28:50.100" v="241"/>
          <ac:spMkLst>
            <pc:docMk/>
            <pc:sldMk cId="3948826341" sldId="259"/>
            <ac:spMk id="4" creationId="{3998D23E-13E2-441D-8995-4CF960E1D2E6}"/>
          </ac:spMkLst>
        </pc:spChg>
        <pc:graphicFrameChg chg="del">
          <ac:chgData name="Krystal HAYWOOD PANIS" userId="ac1b73ccaf0e53bc" providerId="LiveId" clId="{0701DEBE-D8E6-475B-8293-5795F714EB69}" dt="2019-03-17T04:24:40.154" v="26" actId="478"/>
          <ac:graphicFrameMkLst>
            <pc:docMk/>
            <pc:sldMk cId="3948826341" sldId="259"/>
            <ac:graphicFrameMk id="7" creationId="{00000000-0000-0000-0000-000000000000}"/>
          </ac:graphicFrameMkLst>
        </pc:graphicFrameChg>
        <pc:picChg chg="add">
          <ac:chgData name="Krystal HAYWOOD PANIS" userId="ac1b73ccaf0e53bc" providerId="LiveId" clId="{0701DEBE-D8E6-475B-8293-5795F714EB69}" dt="2019-03-17T05:28:50.100" v="241"/>
          <ac:picMkLst>
            <pc:docMk/>
            <pc:sldMk cId="3948826341" sldId="259"/>
            <ac:picMk id="2050" creationId="{5B728476-440E-4847-A07B-E0B79EDEBC83}"/>
          </ac:picMkLst>
        </pc:picChg>
      </pc:sldChg>
      <pc:sldChg chg="addSp delSp modSp ord modNotesTx">
        <pc:chgData name="Krystal HAYWOOD PANIS" userId="ac1b73ccaf0e53bc" providerId="LiveId" clId="{0701DEBE-D8E6-475B-8293-5795F714EB69}" dt="2019-03-17T22:09:31.707" v="788" actId="1076"/>
        <pc:sldMkLst>
          <pc:docMk/>
          <pc:sldMk cId="2738627701" sldId="260"/>
        </pc:sldMkLst>
        <pc:spChg chg="mod">
          <ac:chgData name="Krystal HAYWOOD PANIS" userId="ac1b73ccaf0e53bc" providerId="LiveId" clId="{0701DEBE-D8E6-475B-8293-5795F714EB69}" dt="2019-03-17T04:23:40.900" v="18"/>
          <ac:spMkLst>
            <pc:docMk/>
            <pc:sldMk cId="2738627701" sldId="260"/>
            <ac:spMk id="2" creationId="{00000000-0000-0000-0000-000000000000}"/>
          </ac:spMkLst>
        </pc:spChg>
        <pc:spChg chg="mod">
          <ac:chgData name="Krystal HAYWOOD PANIS" userId="ac1b73ccaf0e53bc" providerId="LiveId" clId="{0701DEBE-D8E6-475B-8293-5795F714EB69}" dt="2019-03-17T22:09:31.707" v="788" actId="1076"/>
          <ac:spMkLst>
            <pc:docMk/>
            <pc:sldMk cId="2738627701" sldId="260"/>
            <ac:spMk id="3" creationId="{00000000-0000-0000-0000-000000000000}"/>
          </ac:spMkLst>
        </pc:spChg>
        <pc:spChg chg="add del mod">
          <ac:chgData name="Krystal HAYWOOD PANIS" userId="ac1b73ccaf0e53bc" providerId="LiveId" clId="{0701DEBE-D8E6-475B-8293-5795F714EB69}" dt="2019-03-17T05:21:31.186" v="234"/>
          <ac:spMkLst>
            <pc:docMk/>
            <pc:sldMk cId="2738627701" sldId="260"/>
            <ac:spMk id="6" creationId="{6E4CF035-0532-4876-84BF-817A2324825C}"/>
          </ac:spMkLst>
        </pc:spChg>
        <pc:graphicFrameChg chg="del modGraphic">
          <ac:chgData name="Krystal HAYWOOD PANIS" userId="ac1b73ccaf0e53bc" providerId="LiveId" clId="{0701DEBE-D8E6-475B-8293-5795F714EB69}" dt="2019-03-17T04:23:51.174" v="22" actId="478"/>
          <ac:graphicFrameMkLst>
            <pc:docMk/>
            <pc:sldMk cId="2738627701" sldId="260"/>
            <ac:graphicFrameMk id="5" creationId="{00000000-0000-0000-0000-000000000000}"/>
          </ac:graphicFrameMkLst>
        </pc:graphicFrameChg>
        <pc:picChg chg="add mod">
          <ac:chgData name="Krystal HAYWOOD PANIS" userId="ac1b73ccaf0e53bc" providerId="LiveId" clId="{0701DEBE-D8E6-475B-8293-5795F714EB69}" dt="2019-03-17T05:29:10.352" v="244" actId="1076"/>
          <ac:picMkLst>
            <pc:docMk/>
            <pc:sldMk cId="2738627701" sldId="260"/>
            <ac:picMk id="1026" creationId="{E7DE16B9-7D71-45EC-9D39-97A0A631820B}"/>
          </ac:picMkLst>
        </pc:picChg>
        <pc:picChg chg="add del mod">
          <ac:chgData name="Krystal HAYWOOD PANIS" userId="ac1b73ccaf0e53bc" providerId="LiveId" clId="{0701DEBE-D8E6-475B-8293-5795F714EB69}" dt="2019-03-17T05:29:04.679" v="242" actId="478"/>
          <ac:picMkLst>
            <pc:docMk/>
            <pc:sldMk cId="2738627701" sldId="260"/>
            <ac:picMk id="1028" creationId="{C7779295-8921-49A8-819B-85FEC57D1397}"/>
          </ac:picMkLst>
        </pc:picChg>
      </pc:sldChg>
      <pc:sldChg chg="del modNotesTx">
        <pc:chgData name="Krystal HAYWOOD PANIS" userId="ac1b73ccaf0e53bc" providerId="LiveId" clId="{0701DEBE-D8E6-475B-8293-5795F714EB69}" dt="2019-03-17T21:50:33.438" v="512" actId="2696"/>
        <pc:sldMkLst>
          <pc:docMk/>
          <pc:sldMk cId="3537718460" sldId="261"/>
        </pc:sldMkLst>
      </pc:sldChg>
      <pc:sldChg chg="addSp delSp modSp modNotesTx">
        <pc:chgData name="Krystal HAYWOOD PANIS" userId="ac1b73ccaf0e53bc" providerId="LiveId" clId="{0701DEBE-D8E6-475B-8293-5795F714EB69}" dt="2019-03-17T22:11:03.200" v="806" actId="1076"/>
        <pc:sldMkLst>
          <pc:docMk/>
          <pc:sldMk cId="2637673684" sldId="262"/>
        </pc:sldMkLst>
        <pc:spChg chg="del">
          <ac:chgData name="Krystal HAYWOOD PANIS" userId="ac1b73ccaf0e53bc" providerId="LiveId" clId="{0701DEBE-D8E6-475B-8293-5795F714EB69}" dt="2019-03-17T05:39:36.565" v="268"/>
          <ac:spMkLst>
            <pc:docMk/>
            <pc:sldMk cId="2637673684" sldId="262"/>
            <ac:spMk id="6" creationId="{00000000-0000-0000-0000-000000000000}"/>
          </ac:spMkLst>
        </pc:spChg>
        <pc:picChg chg="add mod">
          <ac:chgData name="Krystal HAYWOOD PANIS" userId="ac1b73ccaf0e53bc" providerId="LiveId" clId="{0701DEBE-D8E6-475B-8293-5795F714EB69}" dt="2019-03-17T22:11:03.200" v="806" actId="1076"/>
          <ac:picMkLst>
            <pc:docMk/>
            <pc:sldMk cId="2637673684" sldId="262"/>
            <ac:picMk id="4098" creationId="{5C8589D5-30BE-43A1-B6D1-B1713C27C8C8}"/>
          </ac:picMkLst>
        </pc:picChg>
      </pc:sldChg>
      <pc:sldChg chg="addSp delSp modSp ord">
        <pc:chgData name="Krystal HAYWOOD PANIS" userId="ac1b73ccaf0e53bc" providerId="LiveId" clId="{0701DEBE-D8E6-475B-8293-5795F714EB69}" dt="2019-03-17T22:10:22.107" v="802" actId="1035"/>
        <pc:sldMkLst>
          <pc:docMk/>
          <pc:sldMk cId="547100618" sldId="263"/>
        </pc:sldMkLst>
        <pc:spChg chg="mod">
          <ac:chgData name="Krystal HAYWOOD PANIS" userId="ac1b73ccaf0e53bc" providerId="LiveId" clId="{0701DEBE-D8E6-475B-8293-5795F714EB69}" dt="2019-03-17T21:27:45.587" v="364"/>
          <ac:spMkLst>
            <pc:docMk/>
            <pc:sldMk cId="547100618" sldId="263"/>
            <ac:spMk id="2" creationId="{00000000-0000-0000-0000-000000000000}"/>
          </ac:spMkLst>
        </pc:spChg>
        <pc:spChg chg="add mod">
          <ac:chgData name="Krystal HAYWOOD PANIS" userId="ac1b73ccaf0e53bc" providerId="LiveId" clId="{0701DEBE-D8E6-475B-8293-5795F714EB69}" dt="2019-03-17T22:09:52.085" v="790" actId="1076"/>
          <ac:spMkLst>
            <pc:docMk/>
            <pc:sldMk cId="547100618" sldId="263"/>
            <ac:spMk id="3" creationId="{4439F0B8-FBD9-49DF-83E2-DAA22BCCE8B7}"/>
          </ac:spMkLst>
        </pc:spChg>
        <pc:spChg chg="add mod">
          <ac:chgData name="Krystal HAYWOOD PANIS" userId="ac1b73ccaf0e53bc" providerId="LiveId" clId="{0701DEBE-D8E6-475B-8293-5795F714EB69}" dt="2019-03-17T21:28:55.638" v="371" actId="1076"/>
          <ac:spMkLst>
            <pc:docMk/>
            <pc:sldMk cId="547100618" sldId="263"/>
            <ac:spMk id="4" creationId="{A611EA9F-0803-46F5-A951-00D099A078C8}"/>
          </ac:spMkLst>
        </pc:spChg>
        <pc:spChg chg="add mod">
          <ac:chgData name="Krystal HAYWOOD PANIS" userId="ac1b73ccaf0e53bc" providerId="LiveId" clId="{0701DEBE-D8E6-475B-8293-5795F714EB69}" dt="2019-03-17T22:10:14.827" v="798" actId="1038"/>
          <ac:spMkLst>
            <pc:docMk/>
            <pc:sldMk cId="547100618" sldId="263"/>
            <ac:spMk id="5" creationId="{2A5CFBB3-CBDF-423B-9807-0D852401F87A}"/>
          </ac:spMkLst>
        </pc:spChg>
        <pc:spChg chg="add mod">
          <ac:chgData name="Krystal HAYWOOD PANIS" userId="ac1b73ccaf0e53bc" providerId="LiveId" clId="{0701DEBE-D8E6-475B-8293-5795F714EB69}" dt="2019-03-17T22:10:07.432" v="793" actId="1037"/>
          <ac:spMkLst>
            <pc:docMk/>
            <pc:sldMk cId="547100618" sldId="263"/>
            <ac:spMk id="6" creationId="{391216C0-9BB7-4693-B60A-2B2278EB7716}"/>
          </ac:spMkLst>
        </pc:spChg>
        <pc:spChg chg="add mod">
          <ac:chgData name="Krystal HAYWOOD PANIS" userId="ac1b73ccaf0e53bc" providerId="LiveId" clId="{0701DEBE-D8E6-475B-8293-5795F714EB69}" dt="2019-03-17T22:10:22.107" v="802" actId="1035"/>
          <ac:spMkLst>
            <pc:docMk/>
            <pc:sldMk cId="547100618" sldId="263"/>
            <ac:spMk id="7" creationId="{6D070494-8CC3-458F-A4CC-7B688E4EB3BB}"/>
          </ac:spMkLst>
        </pc:spChg>
        <pc:spChg chg="add mod">
          <ac:chgData name="Krystal HAYWOOD PANIS" userId="ac1b73ccaf0e53bc" providerId="LiveId" clId="{0701DEBE-D8E6-475B-8293-5795F714EB69}" dt="2019-03-17T21:30:29.569" v="382" actId="1076"/>
          <ac:spMkLst>
            <pc:docMk/>
            <pc:sldMk cId="547100618" sldId="263"/>
            <ac:spMk id="8" creationId="{79E13E54-D97B-4347-BC1B-B4FD59A84AF5}"/>
          </ac:spMkLst>
        </pc:spChg>
        <pc:spChg chg="add del mod">
          <ac:chgData name="Krystal HAYWOOD PANIS" userId="ac1b73ccaf0e53bc" providerId="LiveId" clId="{0701DEBE-D8E6-475B-8293-5795F714EB69}" dt="2019-03-17T21:30:44.541" v="386" actId="478"/>
          <ac:spMkLst>
            <pc:docMk/>
            <pc:sldMk cId="547100618" sldId="263"/>
            <ac:spMk id="9" creationId="{7DFD1EF9-C730-46C1-BC75-370AD62F9DC6}"/>
          </ac:spMkLst>
        </pc:spChg>
        <pc:spChg chg="add mod">
          <ac:chgData name="Krystal HAYWOOD PANIS" userId="ac1b73ccaf0e53bc" providerId="LiveId" clId="{0701DEBE-D8E6-475B-8293-5795F714EB69}" dt="2019-03-17T21:30:53.280" v="388" actId="1076"/>
          <ac:spMkLst>
            <pc:docMk/>
            <pc:sldMk cId="547100618" sldId="263"/>
            <ac:spMk id="10" creationId="{F912F2EB-AF09-4128-8736-7E6B96EC1758}"/>
          </ac:spMkLst>
        </pc:spChg>
        <pc:spChg chg="add mod">
          <ac:chgData name="Krystal HAYWOOD PANIS" userId="ac1b73ccaf0e53bc" providerId="LiveId" clId="{0701DEBE-D8E6-475B-8293-5795F714EB69}" dt="2019-03-17T21:30:59.786" v="390" actId="1076"/>
          <ac:spMkLst>
            <pc:docMk/>
            <pc:sldMk cId="547100618" sldId="263"/>
            <ac:spMk id="11" creationId="{9B3FA278-EE5B-44C8-8860-6BC91E63E62E}"/>
          </ac:spMkLst>
        </pc:spChg>
      </pc:sldChg>
      <pc:sldChg chg="del">
        <pc:chgData name="Krystal HAYWOOD PANIS" userId="ac1b73ccaf0e53bc" providerId="LiveId" clId="{0701DEBE-D8E6-475B-8293-5795F714EB69}" dt="2019-03-17T21:33:56.615" v="393" actId="2696"/>
        <pc:sldMkLst>
          <pc:docMk/>
          <pc:sldMk cId="1001865620" sldId="264"/>
        </pc:sldMkLst>
      </pc:sldChg>
      <pc:sldChg chg="ord modNotesTx">
        <pc:chgData name="Krystal HAYWOOD PANIS" userId="ac1b73ccaf0e53bc" providerId="LiveId" clId="{0701DEBE-D8E6-475B-8293-5795F714EB69}" dt="2019-03-17T21:50:38.655" v="518" actId="20577"/>
        <pc:sldMkLst>
          <pc:docMk/>
          <pc:sldMk cId="2914748422" sldId="265"/>
        </pc:sldMkLst>
      </pc:sldChg>
      <pc:sldChg chg="modNotesTx">
        <pc:chgData name="Krystal HAYWOOD PANIS" userId="ac1b73ccaf0e53bc" providerId="LiveId" clId="{0701DEBE-D8E6-475B-8293-5795F714EB69}" dt="2019-03-17T21:52:21.229" v="554" actId="20577"/>
        <pc:sldMkLst>
          <pc:docMk/>
          <pc:sldMk cId="3049232890" sldId="266"/>
        </pc:sldMkLst>
      </pc:sldChg>
      <pc:sldChg chg="addSp modSp add">
        <pc:chgData name="Krystal HAYWOOD PANIS" userId="ac1b73ccaf0e53bc" providerId="LiveId" clId="{0701DEBE-D8E6-475B-8293-5795F714EB69}" dt="2019-03-17T21:53:37.823" v="567" actId="20577"/>
        <pc:sldMkLst>
          <pc:docMk/>
          <pc:sldMk cId="712255548" sldId="267"/>
        </pc:sldMkLst>
        <pc:spChg chg="add mod">
          <ac:chgData name="Krystal HAYWOOD PANIS" userId="ac1b73ccaf0e53bc" providerId="LiveId" clId="{0701DEBE-D8E6-475B-8293-5795F714EB69}" dt="2019-03-17T21:53:37.823" v="567" actId="20577"/>
          <ac:spMkLst>
            <pc:docMk/>
            <pc:sldMk cId="712255548" sldId="267"/>
            <ac:spMk id="2" creationId="{A9BB29BE-AC46-445E-9FB2-17148AA18D53}"/>
          </ac:spMkLst>
        </pc:spChg>
        <pc:spChg chg="add mod">
          <ac:chgData name="Krystal HAYWOOD PANIS" userId="ac1b73ccaf0e53bc" providerId="LiveId" clId="{0701DEBE-D8E6-475B-8293-5795F714EB69}" dt="2019-03-17T05:42:57.542" v="288"/>
          <ac:spMkLst>
            <pc:docMk/>
            <pc:sldMk cId="712255548" sldId="267"/>
            <ac:spMk id="3" creationId="{DFDCF391-5BD1-4CBC-888E-7A4867AB384C}"/>
          </ac:spMkLst>
        </pc:spChg>
      </pc:sldChg>
      <pc:sldChg chg="addSp modSp add ord modNotesTx">
        <pc:chgData name="Krystal HAYWOOD PANIS" userId="ac1b73ccaf0e53bc" providerId="LiveId" clId="{0701DEBE-D8E6-475B-8293-5795F714EB69}" dt="2019-03-17T21:49:24.460" v="493"/>
        <pc:sldMkLst>
          <pc:docMk/>
          <pc:sldMk cId="3767892264" sldId="268"/>
        </pc:sldMkLst>
        <pc:spChg chg="mod">
          <ac:chgData name="Krystal HAYWOOD PANIS" userId="ac1b73ccaf0e53bc" providerId="LiveId" clId="{0701DEBE-D8E6-475B-8293-5795F714EB69}" dt="2019-03-17T21:35:08.697" v="401"/>
          <ac:spMkLst>
            <pc:docMk/>
            <pc:sldMk cId="3767892264" sldId="268"/>
            <ac:spMk id="2" creationId="{BE820BE9-BD58-4305-9909-F703C15A7F41}"/>
          </ac:spMkLst>
        </pc:spChg>
        <pc:spChg chg="add mod">
          <ac:chgData name="Krystal HAYWOOD PANIS" userId="ac1b73ccaf0e53bc" providerId="LiveId" clId="{0701DEBE-D8E6-475B-8293-5795F714EB69}" dt="2019-03-17T21:34:55.926" v="400" actId="1076"/>
          <ac:spMkLst>
            <pc:docMk/>
            <pc:sldMk cId="3767892264" sldId="268"/>
            <ac:spMk id="4" creationId="{FECAFC4A-1BC9-49F9-B5C4-CF70A386166D}"/>
          </ac:spMkLst>
        </pc:spChg>
        <pc:graphicFrameChg chg="add mod">
          <ac:chgData name="Krystal HAYWOOD PANIS" userId="ac1b73ccaf0e53bc" providerId="LiveId" clId="{0701DEBE-D8E6-475B-8293-5795F714EB69}" dt="2019-03-17T21:34:28.723" v="397" actId="1076"/>
          <ac:graphicFrameMkLst>
            <pc:docMk/>
            <pc:sldMk cId="3767892264" sldId="268"/>
            <ac:graphicFrameMk id="3" creationId="{C74CC0C1-FAE5-4D16-9E73-850124D4BA19}"/>
          </ac:graphicFrameMkLst>
        </pc:graphicFrameChg>
      </pc:sldChg>
      <pc:sldChg chg="add ord modNotesTx">
        <pc:chgData name="Krystal HAYWOOD PANIS" userId="ac1b73ccaf0e53bc" providerId="LiveId" clId="{0701DEBE-D8E6-475B-8293-5795F714EB69}" dt="2019-03-17T21:51:05.060" v="523" actId="20577"/>
        <pc:sldMkLst>
          <pc:docMk/>
          <pc:sldMk cId="2933509830" sldId="269"/>
        </pc:sldMkLst>
      </pc:sldChg>
      <pc:sldChg chg="add del modNotesTx">
        <pc:chgData name="Krystal HAYWOOD PANIS" userId="ac1b73ccaf0e53bc" providerId="LiveId" clId="{0701DEBE-D8E6-475B-8293-5795F714EB69}" dt="2019-03-17T21:52:36.085" v="556" actId="2696"/>
        <pc:sldMkLst>
          <pc:docMk/>
          <pc:sldMk cId="67709459" sldId="270"/>
        </pc:sldMkLst>
      </pc:sldChg>
      <pc:sldChg chg="add modNotesTx">
        <pc:chgData name="Krystal HAYWOOD PANIS" userId="ac1b73ccaf0e53bc" providerId="LiveId" clId="{0701DEBE-D8E6-475B-8293-5795F714EB69}" dt="2019-03-17T21:47:49.398" v="484" actId="20577"/>
        <pc:sldMkLst>
          <pc:docMk/>
          <pc:sldMk cId="2316016704" sldId="271"/>
        </pc:sldMkLst>
      </pc:sldChg>
      <pc:sldChg chg="add modNotesTx">
        <pc:chgData name="Krystal HAYWOOD PANIS" userId="ac1b73ccaf0e53bc" providerId="LiveId" clId="{0701DEBE-D8E6-475B-8293-5795F714EB69}" dt="2019-03-17T21:47:53.863" v="488" actId="20577"/>
        <pc:sldMkLst>
          <pc:docMk/>
          <pc:sldMk cId="2688641561" sldId="272"/>
        </pc:sldMkLst>
      </pc:sldChg>
      <pc:sldChg chg="addSp modSp add modNotesTx">
        <pc:chgData name="Krystal HAYWOOD PANIS" userId="ac1b73ccaf0e53bc" providerId="LiveId" clId="{0701DEBE-D8E6-475B-8293-5795F714EB69}" dt="2019-03-17T22:03:54.908" v="706" actId="121"/>
        <pc:sldMkLst>
          <pc:docMk/>
          <pc:sldMk cId="1851019603" sldId="273"/>
        </pc:sldMkLst>
        <pc:spChg chg="mod">
          <ac:chgData name="Krystal HAYWOOD PANIS" userId="ac1b73ccaf0e53bc" providerId="LiveId" clId="{0701DEBE-D8E6-475B-8293-5795F714EB69}" dt="2019-03-17T22:03:54.908" v="706" actId="121"/>
          <ac:spMkLst>
            <pc:docMk/>
            <pc:sldMk cId="1851019603" sldId="273"/>
            <ac:spMk id="2" creationId="{BBC4D329-95BD-4F31-94E5-F2333B895D1C}"/>
          </ac:spMkLst>
        </pc:spChg>
        <pc:picChg chg="add mod">
          <ac:chgData name="Krystal HAYWOOD PANIS" userId="ac1b73ccaf0e53bc" providerId="LiveId" clId="{0701DEBE-D8E6-475B-8293-5795F714EB69}" dt="2019-03-17T22:03:52.601" v="705" actId="1076"/>
          <ac:picMkLst>
            <pc:docMk/>
            <pc:sldMk cId="1851019603" sldId="273"/>
            <ac:picMk id="2050" creationId="{96D8CB6D-5BD2-4F74-9D1B-92956771F8B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FCC4A2-39EF-4F7E-A350-6AA8A71615DC}" type="doc">
      <dgm:prSet loTypeId="urn:microsoft.com/office/officeart/2005/8/layout/hProcess11" loCatId="process" qsTypeId="urn:microsoft.com/office/officeart/2005/8/quickstyle/simple1" qsCatId="simple" csTypeId="urn:microsoft.com/office/officeart/2005/8/colors/accent1_2" csCatId="accent1" phldr="1"/>
      <dgm:spPr/>
    </dgm:pt>
    <dgm:pt modelId="{585BCFBA-D508-4F23-AF52-C38C10B8211F}">
      <dgm:prSet phldrT="[Text]"/>
      <dgm:spPr/>
      <dgm:t>
        <a:bodyPr/>
        <a:lstStyle/>
        <a:p>
          <a:r>
            <a:rPr lang="en-US" dirty="0"/>
            <a:t>1960-1970</a:t>
          </a:r>
        </a:p>
      </dgm:t>
    </dgm:pt>
    <dgm:pt modelId="{2B210F07-EE9F-4A6D-93BD-DF20D1F47329}" type="parTrans" cxnId="{E1FFEA6A-16F1-4B98-BA4C-3FDC3661990F}">
      <dgm:prSet/>
      <dgm:spPr/>
      <dgm:t>
        <a:bodyPr/>
        <a:lstStyle/>
        <a:p>
          <a:endParaRPr lang="en-US"/>
        </a:p>
      </dgm:t>
    </dgm:pt>
    <dgm:pt modelId="{65E231B2-7D88-4314-B096-029C057AB578}" type="sibTrans" cxnId="{E1FFEA6A-16F1-4B98-BA4C-3FDC3661990F}">
      <dgm:prSet/>
      <dgm:spPr/>
      <dgm:t>
        <a:bodyPr/>
        <a:lstStyle/>
        <a:p>
          <a:endParaRPr lang="en-US"/>
        </a:p>
      </dgm:t>
    </dgm:pt>
    <dgm:pt modelId="{73A42122-A25A-44DC-8E6D-D91DED24C50A}">
      <dgm:prSet phldrT="[Text]"/>
      <dgm:spPr/>
      <dgm:t>
        <a:bodyPr/>
        <a:lstStyle/>
        <a:p>
          <a:r>
            <a:rPr lang="en-US" dirty="0"/>
            <a:t>1970-1980</a:t>
          </a:r>
        </a:p>
      </dgm:t>
    </dgm:pt>
    <dgm:pt modelId="{E079DC12-00CD-4F3E-8173-50CEF8056372}" type="parTrans" cxnId="{6517F8CC-E01D-481B-B0CE-084AE14E9977}">
      <dgm:prSet/>
      <dgm:spPr/>
      <dgm:t>
        <a:bodyPr/>
        <a:lstStyle/>
        <a:p>
          <a:endParaRPr lang="en-US"/>
        </a:p>
      </dgm:t>
    </dgm:pt>
    <dgm:pt modelId="{42ED7F8C-145A-4259-B25E-5E7C5DF91943}" type="sibTrans" cxnId="{6517F8CC-E01D-481B-B0CE-084AE14E9977}">
      <dgm:prSet/>
      <dgm:spPr/>
      <dgm:t>
        <a:bodyPr/>
        <a:lstStyle/>
        <a:p>
          <a:endParaRPr lang="en-US"/>
        </a:p>
      </dgm:t>
    </dgm:pt>
    <dgm:pt modelId="{B98C60CC-208D-409A-AF3E-B4D0DDF62F40}">
      <dgm:prSet phldrT="[Text]"/>
      <dgm:spPr/>
      <dgm:t>
        <a:bodyPr/>
        <a:lstStyle/>
        <a:p>
          <a:r>
            <a:rPr lang="en-US" dirty="0"/>
            <a:t>NOW</a:t>
          </a:r>
        </a:p>
      </dgm:t>
    </dgm:pt>
    <dgm:pt modelId="{3DC25CD3-A300-46C6-932D-A4476FC538B3}" type="parTrans" cxnId="{CD49A2BB-AB04-4E5A-9A90-978D43BA582E}">
      <dgm:prSet/>
      <dgm:spPr/>
      <dgm:t>
        <a:bodyPr/>
        <a:lstStyle/>
        <a:p>
          <a:endParaRPr lang="en-US"/>
        </a:p>
      </dgm:t>
    </dgm:pt>
    <dgm:pt modelId="{9D4BA47D-D752-4DD8-B07E-548E31AEC722}" type="sibTrans" cxnId="{CD49A2BB-AB04-4E5A-9A90-978D43BA582E}">
      <dgm:prSet/>
      <dgm:spPr/>
      <dgm:t>
        <a:bodyPr/>
        <a:lstStyle/>
        <a:p>
          <a:endParaRPr lang="en-US"/>
        </a:p>
      </dgm:t>
    </dgm:pt>
    <dgm:pt modelId="{C41583FA-C0BF-48C7-88A2-13877FC4600B}" type="pres">
      <dgm:prSet presAssocID="{1FFCC4A2-39EF-4F7E-A350-6AA8A71615DC}" presName="Name0" presStyleCnt="0">
        <dgm:presLayoutVars>
          <dgm:dir/>
          <dgm:resizeHandles val="exact"/>
        </dgm:presLayoutVars>
      </dgm:prSet>
      <dgm:spPr/>
    </dgm:pt>
    <dgm:pt modelId="{2ABF2592-3EB7-443F-98BE-1E63F728A784}" type="pres">
      <dgm:prSet presAssocID="{1FFCC4A2-39EF-4F7E-A350-6AA8A71615DC}" presName="arrow" presStyleLbl="bgShp" presStyleIdx="0" presStyleCnt="1"/>
      <dgm:spPr/>
    </dgm:pt>
    <dgm:pt modelId="{87F8B1C4-83AB-4FEB-BA48-AAD126DB49F1}" type="pres">
      <dgm:prSet presAssocID="{1FFCC4A2-39EF-4F7E-A350-6AA8A71615DC}" presName="points" presStyleCnt="0"/>
      <dgm:spPr/>
    </dgm:pt>
    <dgm:pt modelId="{2C78D55B-AB2D-46EE-A0C1-99C2C149BC92}" type="pres">
      <dgm:prSet presAssocID="{585BCFBA-D508-4F23-AF52-C38C10B8211F}" presName="compositeA" presStyleCnt="0"/>
      <dgm:spPr/>
    </dgm:pt>
    <dgm:pt modelId="{7568458A-A808-4D65-AA27-5BAAE1D3E184}" type="pres">
      <dgm:prSet presAssocID="{585BCFBA-D508-4F23-AF52-C38C10B8211F}" presName="textA" presStyleLbl="revTx" presStyleIdx="0" presStyleCnt="3">
        <dgm:presLayoutVars>
          <dgm:bulletEnabled val="1"/>
        </dgm:presLayoutVars>
      </dgm:prSet>
      <dgm:spPr/>
      <dgm:t>
        <a:bodyPr/>
        <a:lstStyle/>
        <a:p>
          <a:endParaRPr lang="en-US"/>
        </a:p>
      </dgm:t>
    </dgm:pt>
    <dgm:pt modelId="{14B31E8D-E10E-4F35-8C74-BFC0FB18C22D}" type="pres">
      <dgm:prSet presAssocID="{585BCFBA-D508-4F23-AF52-C38C10B8211F}" presName="circleA" presStyleLbl="node1" presStyleIdx="0" presStyleCnt="3"/>
      <dgm:spPr/>
    </dgm:pt>
    <dgm:pt modelId="{6D85329F-A6DB-4BA3-B815-2A3FE5748DB1}" type="pres">
      <dgm:prSet presAssocID="{585BCFBA-D508-4F23-AF52-C38C10B8211F}" presName="spaceA" presStyleCnt="0"/>
      <dgm:spPr/>
    </dgm:pt>
    <dgm:pt modelId="{523E8F84-A5A9-46F3-8F60-D5037163D273}" type="pres">
      <dgm:prSet presAssocID="{65E231B2-7D88-4314-B096-029C057AB578}" presName="space" presStyleCnt="0"/>
      <dgm:spPr/>
    </dgm:pt>
    <dgm:pt modelId="{92B1D8C7-9AD3-4D77-8382-9C2B2C0A784A}" type="pres">
      <dgm:prSet presAssocID="{73A42122-A25A-44DC-8E6D-D91DED24C50A}" presName="compositeB" presStyleCnt="0"/>
      <dgm:spPr/>
    </dgm:pt>
    <dgm:pt modelId="{3D70DC79-A98B-41EA-8B64-4AB5D18984A4}" type="pres">
      <dgm:prSet presAssocID="{73A42122-A25A-44DC-8E6D-D91DED24C50A}" presName="textB" presStyleLbl="revTx" presStyleIdx="1" presStyleCnt="3">
        <dgm:presLayoutVars>
          <dgm:bulletEnabled val="1"/>
        </dgm:presLayoutVars>
      </dgm:prSet>
      <dgm:spPr/>
      <dgm:t>
        <a:bodyPr/>
        <a:lstStyle/>
        <a:p>
          <a:endParaRPr lang="en-US"/>
        </a:p>
      </dgm:t>
    </dgm:pt>
    <dgm:pt modelId="{F278307B-4BE4-4C44-BFAF-34B9EE7B1B87}" type="pres">
      <dgm:prSet presAssocID="{73A42122-A25A-44DC-8E6D-D91DED24C50A}" presName="circleB" presStyleLbl="node1" presStyleIdx="1" presStyleCnt="3"/>
      <dgm:spPr/>
    </dgm:pt>
    <dgm:pt modelId="{1008DE91-F69B-4FF5-8795-511C33BCB20D}" type="pres">
      <dgm:prSet presAssocID="{73A42122-A25A-44DC-8E6D-D91DED24C50A}" presName="spaceB" presStyleCnt="0"/>
      <dgm:spPr/>
    </dgm:pt>
    <dgm:pt modelId="{6A687505-EA1B-494E-A782-45896EE543E9}" type="pres">
      <dgm:prSet presAssocID="{42ED7F8C-145A-4259-B25E-5E7C5DF91943}" presName="space" presStyleCnt="0"/>
      <dgm:spPr/>
    </dgm:pt>
    <dgm:pt modelId="{5AA563C4-1642-441F-A7D3-E0969C63A1C0}" type="pres">
      <dgm:prSet presAssocID="{B98C60CC-208D-409A-AF3E-B4D0DDF62F40}" presName="compositeA" presStyleCnt="0"/>
      <dgm:spPr/>
    </dgm:pt>
    <dgm:pt modelId="{B16623EA-91B3-40BA-B5CF-0A4A464FA230}" type="pres">
      <dgm:prSet presAssocID="{B98C60CC-208D-409A-AF3E-B4D0DDF62F40}" presName="textA" presStyleLbl="revTx" presStyleIdx="2" presStyleCnt="3">
        <dgm:presLayoutVars>
          <dgm:bulletEnabled val="1"/>
        </dgm:presLayoutVars>
      </dgm:prSet>
      <dgm:spPr/>
      <dgm:t>
        <a:bodyPr/>
        <a:lstStyle/>
        <a:p>
          <a:endParaRPr lang="en-US"/>
        </a:p>
      </dgm:t>
    </dgm:pt>
    <dgm:pt modelId="{56B984C8-A305-47C4-A87E-AF14C58FB25F}" type="pres">
      <dgm:prSet presAssocID="{B98C60CC-208D-409A-AF3E-B4D0DDF62F40}" presName="circleA" presStyleLbl="node1" presStyleIdx="2" presStyleCnt="3"/>
      <dgm:spPr/>
    </dgm:pt>
    <dgm:pt modelId="{4598ACDF-2CA5-4DAD-977D-FB2E2BC3AA3B}" type="pres">
      <dgm:prSet presAssocID="{B98C60CC-208D-409A-AF3E-B4D0DDF62F40}" presName="spaceA" presStyleCnt="0"/>
      <dgm:spPr/>
    </dgm:pt>
  </dgm:ptLst>
  <dgm:cxnLst>
    <dgm:cxn modelId="{57F2554C-4F23-4C81-80F4-BBE72278D586}" type="presOf" srcId="{73A42122-A25A-44DC-8E6D-D91DED24C50A}" destId="{3D70DC79-A98B-41EA-8B64-4AB5D18984A4}" srcOrd="0" destOrd="0" presId="urn:microsoft.com/office/officeart/2005/8/layout/hProcess11"/>
    <dgm:cxn modelId="{7734F2A7-A5C9-4C3B-8E77-5E28F53DD6AC}" type="presOf" srcId="{B98C60CC-208D-409A-AF3E-B4D0DDF62F40}" destId="{B16623EA-91B3-40BA-B5CF-0A4A464FA230}" srcOrd="0" destOrd="0" presId="urn:microsoft.com/office/officeart/2005/8/layout/hProcess11"/>
    <dgm:cxn modelId="{86388A99-F71B-4CD8-9398-CD49C0A47F0A}" type="presOf" srcId="{585BCFBA-D508-4F23-AF52-C38C10B8211F}" destId="{7568458A-A808-4D65-AA27-5BAAE1D3E184}" srcOrd="0" destOrd="0" presId="urn:microsoft.com/office/officeart/2005/8/layout/hProcess11"/>
    <dgm:cxn modelId="{E1FFEA6A-16F1-4B98-BA4C-3FDC3661990F}" srcId="{1FFCC4A2-39EF-4F7E-A350-6AA8A71615DC}" destId="{585BCFBA-D508-4F23-AF52-C38C10B8211F}" srcOrd="0" destOrd="0" parTransId="{2B210F07-EE9F-4A6D-93BD-DF20D1F47329}" sibTransId="{65E231B2-7D88-4314-B096-029C057AB578}"/>
    <dgm:cxn modelId="{CD49A2BB-AB04-4E5A-9A90-978D43BA582E}" srcId="{1FFCC4A2-39EF-4F7E-A350-6AA8A71615DC}" destId="{B98C60CC-208D-409A-AF3E-B4D0DDF62F40}" srcOrd="2" destOrd="0" parTransId="{3DC25CD3-A300-46C6-932D-A4476FC538B3}" sibTransId="{9D4BA47D-D752-4DD8-B07E-548E31AEC722}"/>
    <dgm:cxn modelId="{68F0CDB0-2AF3-4303-A923-FA6E2D9A724E}" type="presOf" srcId="{1FFCC4A2-39EF-4F7E-A350-6AA8A71615DC}" destId="{C41583FA-C0BF-48C7-88A2-13877FC4600B}" srcOrd="0" destOrd="0" presId="urn:microsoft.com/office/officeart/2005/8/layout/hProcess11"/>
    <dgm:cxn modelId="{6517F8CC-E01D-481B-B0CE-084AE14E9977}" srcId="{1FFCC4A2-39EF-4F7E-A350-6AA8A71615DC}" destId="{73A42122-A25A-44DC-8E6D-D91DED24C50A}" srcOrd="1" destOrd="0" parTransId="{E079DC12-00CD-4F3E-8173-50CEF8056372}" sibTransId="{42ED7F8C-145A-4259-B25E-5E7C5DF91943}"/>
    <dgm:cxn modelId="{736A9CA0-3F0D-4CFB-8C70-E3632C7EFD76}" type="presParOf" srcId="{C41583FA-C0BF-48C7-88A2-13877FC4600B}" destId="{2ABF2592-3EB7-443F-98BE-1E63F728A784}" srcOrd="0" destOrd="0" presId="urn:microsoft.com/office/officeart/2005/8/layout/hProcess11"/>
    <dgm:cxn modelId="{035B90F6-75E9-4D8A-8DB7-E45E964D2A4B}" type="presParOf" srcId="{C41583FA-C0BF-48C7-88A2-13877FC4600B}" destId="{87F8B1C4-83AB-4FEB-BA48-AAD126DB49F1}" srcOrd="1" destOrd="0" presId="urn:microsoft.com/office/officeart/2005/8/layout/hProcess11"/>
    <dgm:cxn modelId="{88CD7BDB-F768-4A38-AE96-F3691785FE92}" type="presParOf" srcId="{87F8B1C4-83AB-4FEB-BA48-AAD126DB49F1}" destId="{2C78D55B-AB2D-46EE-A0C1-99C2C149BC92}" srcOrd="0" destOrd="0" presId="urn:microsoft.com/office/officeart/2005/8/layout/hProcess11"/>
    <dgm:cxn modelId="{77FCA72E-3D71-4E73-BDDC-8499B92FC2AE}" type="presParOf" srcId="{2C78D55B-AB2D-46EE-A0C1-99C2C149BC92}" destId="{7568458A-A808-4D65-AA27-5BAAE1D3E184}" srcOrd="0" destOrd="0" presId="urn:microsoft.com/office/officeart/2005/8/layout/hProcess11"/>
    <dgm:cxn modelId="{9901BD4D-A7EF-442F-B067-2277B8A1F690}" type="presParOf" srcId="{2C78D55B-AB2D-46EE-A0C1-99C2C149BC92}" destId="{14B31E8D-E10E-4F35-8C74-BFC0FB18C22D}" srcOrd="1" destOrd="0" presId="urn:microsoft.com/office/officeart/2005/8/layout/hProcess11"/>
    <dgm:cxn modelId="{F1EE130C-EB82-40A6-BAF3-D7D7349F09D7}" type="presParOf" srcId="{2C78D55B-AB2D-46EE-A0C1-99C2C149BC92}" destId="{6D85329F-A6DB-4BA3-B815-2A3FE5748DB1}" srcOrd="2" destOrd="0" presId="urn:microsoft.com/office/officeart/2005/8/layout/hProcess11"/>
    <dgm:cxn modelId="{534CAE18-03F0-44E0-9129-CFFC1A148C09}" type="presParOf" srcId="{87F8B1C4-83AB-4FEB-BA48-AAD126DB49F1}" destId="{523E8F84-A5A9-46F3-8F60-D5037163D273}" srcOrd="1" destOrd="0" presId="urn:microsoft.com/office/officeart/2005/8/layout/hProcess11"/>
    <dgm:cxn modelId="{57727A4E-B235-4979-B3CA-F240DD209640}" type="presParOf" srcId="{87F8B1C4-83AB-4FEB-BA48-AAD126DB49F1}" destId="{92B1D8C7-9AD3-4D77-8382-9C2B2C0A784A}" srcOrd="2" destOrd="0" presId="urn:microsoft.com/office/officeart/2005/8/layout/hProcess11"/>
    <dgm:cxn modelId="{72CB2F43-9D1A-486C-B378-3F2580967BFC}" type="presParOf" srcId="{92B1D8C7-9AD3-4D77-8382-9C2B2C0A784A}" destId="{3D70DC79-A98B-41EA-8B64-4AB5D18984A4}" srcOrd="0" destOrd="0" presId="urn:microsoft.com/office/officeart/2005/8/layout/hProcess11"/>
    <dgm:cxn modelId="{C828F767-BDD2-492C-8843-8C74B4666AC9}" type="presParOf" srcId="{92B1D8C7-9AD3-4D77-8382-9C2B2C0A784A}" destId="{F278307B-4BE4-4C44-BFAF-34B9EE7B1B87}" srcOrd="1" destOrd="0" presId="urn:microsoft.com/office/officeart/2005/8/layout/hProcess11"/>
    <dgm:cxn modelId="{BEC7717B-83AA-4F53-9E0C-C5FD88740658}" type="presParOf" srcId="{92B1D8C7-9AD3-4D77-8382-9C2B2C0A784A}" destId="{1008DE91-F69B-4FF5-8795-511C33BCB20D}" srcOrd="2" destOrd="0" presId="urn:microsoft.com/office/officeart/2005/8/layout/hProcess11"/>
    <dgm:cxn modelId="{8AEB0593-D10B-4606-A2E0-D5667C7E43D7}" type="presParOf" srcId="{87F8B1C4-83AB-4FEB-BA48-AAD126DB49F1}" destId="{6A687505-EA1B-494E-A782-45896EE543E9}" srcOrd="3" destOrd="0" presId="urn:microsoft.com/office/officeart/2005/8/layout/hProcess11"/>
    <dgm:cxn modelId="{3C7C5E05-2D89-4EBF-87AC-7894A03C7A6A}" type="presParOf" srcId="{87F8B1C4-83AB-4FEB-BA48-AAD126DB49F1}" destId="{5AA563C4-1642-441F-A7D3-E0969C63A1C0}" srcOrd="4" destOrd="0" presId="urn:microsoft.com/office/officeart/2005/8/layout/hProcess11"/>
    <dgm:cxn modelId="{9DD04C83-DA67-4F53-B899-DB857B23E3ED}" type="presParOf" srcId="{5AA563C4-1642-441F-A7D3-E0969C63A1C0}" destId="{B16623EA-91B3-40BA-B5CF-0A4A464FA230}" srcOrd="0" destOrd="0" presId="urn:microsoft.com/office/officeart/2005/8/layout/hProcess11"/>
    <dgm:cxn modelId="{BEF68E26-E173-4578-92E0-1A2D1D3EC9E0}" type="presParOf" srcId="{5AA563C4-1642-441F-A7D3-E0969C63A1C0}" destId="{56B984C8-A305-47C4-A87E-AF14C58FB25F}" srcOrd="1" destOrd="0" presId="urn:microsoft.com/office/officeart/2005/8/layout/hProcess11"/>
    <dgm:cxn modelId="{0CBCE6CD-D348-45B1-91E1-5BDBA1718801}" type="presParOf" srcId="{5AA563C4-1642-441F-A7D3-E0969C63A1C0}" destId="{4598ACDF-2CA5-4DAD-977D-FB2E2BC3AA3B}"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F2592-3EB7-443F-98BE-1E63F728A784}">
      <dsp:nvSpPr>
        <dsp:cNvPr id="0" name=""/>
        <dsp:cNvSpPr/>
      </dsp:nvSpPr>
      <dsp:spPr>
        <a:xfrm>
          <a:off x="0" y="708660"/>
          <a:ext cx="8610600" cy="94488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68458A-A808-4D65-AA27-5BAAE1D3E184}">
      <dsp:nvSpPr>
        <dsp:cNvPr id="0" name=""/>
        <dsp:cNvSpPr/>
      </dsp:nvSpPr>
      <dsp:spPr>
        <a:xfrm>
          <a:off x="3783" y="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b" anchorCtr="0">
          <a:noAutofit/>
        </a:bodyPr>
        <a:lstStyle/>
        <a:p>
          <a:pPr lvl="0" algn="ctr" defTabSz="1511300">
            <a:lnSpc>
              <a:spcPct val="90000"/>
            </a:lnSpc>
            <a:spcBef>
              <a:spcPct val="0"/>
            </a:spcBef>
            <a:spcAft>
              <a:spcPct val="35000"/>
            </a:spcAft>
          </a:pPr>
          <a:r>
            <a:rPr lang="en-US" sz="3400" kern="1200" dirty="0"/>
            <a:t>1960-1970</a:t>
          </a:r>
        </a:p>
      </dsp:txBody>
      <dsp:txXfrm>
        <a:off x="3783" y="0"/>
        <a:ext cx="2497410" cy="944880"/>
      </dsp:txXfrm>
    </dsp:sp>
    <dsp:sp modelId="{14B31E8D-E10E-4F35-8C74-BFC0FB18C22D}">
      <dsp:nvSpPr>
        <dsp:cNvPr id="0" name=""/>
        <dsp:cNvSpPr/>
      </dsp:nvSpPr>
      <dsp:spPr>
        <a:xfrm>
          <a:off x="1134379" y="1062990"/>
          <a:ext cx="236220" cy="23622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70DC79-A98B-41EA-8B64-4AB5D18984A4}">
      <dsp:nvSpPr>
        <dsp:cNvPr id="0" name=""/>
        <dsp:cNvSpPr/>
      </dsp:nvSpPr>
      <dsp:spPr>
        <a:xfrm>
          <a:off x="2626064" y="141732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t" anchorCtr="0">
          <a:noAutofit/>
        </a:bodyPr>
        <a:lstStyle/>
        <a:p>
          <a:pPr lvl="0" algn="ctr" defTabSz="1511300">
            <a:lnSpc>
              <a:spcPct val="90000"/>
            </a:lnSpc>
            <a:spcBef>
              <a:spcPct val="0"/>
            </a:spcBef>
            <a:spcAft>
              <a:spcPct val="35000"/>
            </a:spcAft>
          </a:pPr>
          <a:r>
            <a:rPr lang="en-US" sz="3400" kern="1200" dirty="0"/>
            <a:t>1970-1980</a:t>
          </a:r>
        </a:p>
      </dsp:txBody>
      <dsp:txXfrm>
        <a:off x="2626064" y="1417320"/>
        <a:ext cx="2497410" cy="944880"/>
      </dsp:txXfrm>
    </dsp:sp>
    <dsp:sp modelId="{F278307B-4BE4-4C44-BFAF-34B9EE7B1B87}">
      <dsp:nvSpPr>
        <dsp:cNvPr id="0" name=""/>
        <dsp:cNvSpPr/>
      </dsp:nvSpPr>
      <dsp:spPr>
        <a:xfrm>
          <a:off x="3756659" y="1062990"/>
          <a:ext cx="236220" cy="23622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6623EA-91B3-40BA-B5CF-0A4A464FA230}">
      <dsp:nvSpPr>
        <dsp:cNvPr id="0" name=""/>
        <dsp:cNvSpPr/>
      </dsp:nvSpPr>
      <dsp:spPr>
        <a:xfrm>
          <a:off x="5248345" y="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b" anchorCtr="0">
          <a:noAutofit/>
        </a:bodyPr>
        <a:lstStyle/>
        <a:p>
          <a:pPr lvl="0" algn="ctr" defTabSz="1511300">
            <a:lnSpc>
              <a:spcPct val="90000"/>
            </a:lnSpc>
            <a:spcBef>
              <a:spcPct val="0"/>
            </a:spcBef>
            <a:spcAft>
              <a:spcPct val="35000"/>
            </a:spcAft>
          </a:pPr>
          <a:r>
            <a:rPr lang="en-US" sz="3400" kern="1200" dirty="0"/>
            <a:t>NOW</a:t>
          </a:r>
        </a:p>
      </dsp:txBody>
      <dsp:txXfrm>
        <a:off x="5248345" y="0"/>
        <a:ext cx="2497410" cy="944880"/>
      </dsp:txXfrm>
    </dsp:sp>
    <dsp:sp modelId="{56B984C8-A305-47C4-A87E-AF14C58FB25F}">
      <dsp:nvSpPr>
        <dsp:cNvPr id="0" name=""/>
        <dsp:cNvSpPr/>
      </dsp:nvSpPr>
      <dsp:spPr>
        <a:xfrm>
          <a:off x="6378940" y="1062990"/>
          <a:ext cx="236220" cy="23622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B725B-653D-4166-A8E9-72A38A1847CF}" type="datetimeFigureOut">
              <a:rPr lang="en-US"/>
              <a:t>3/19/2019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861E8E-D392-497B-BB21-122DD7C27CF3}" type="slidenum">
              <a:rPr/>
              <a:t>‹#›</a:t>
            </a:fld>
            <a:endParaRPr/>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F64CD-0576-4A9A-BD06-7889D6E60BDC}" type="datetimeFigureOut">
              <a:rPr lang="en-US"/>
              <a:t>3/19/2019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D449-B875-4B8D-8E66-224D27E54C9A}" type="slidenum">
              <a:rPr/>
              <a:t>‹#›</a:t>
            </a:fld>
            <a:endParaRPr/>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Melanie: Anything before 1940s </a:t>
            </a:r>
          </a:p>
          <a:p>
            <a:r>
              <a:rPr lang="en-US" sz="1200" b="0" i="0" kern="1200" dirty="0">
                <a:solidFill>
                  <a:schemeClr val="tx1"/>
                </a:solidFill>
                <a:effectLst/>
                <a:latin typeface="+mn-lt"/>
                <a:ea typeface="+mn-ea"/>
                <a:cs typeface="+mn-cs"/>
              </a:rPr>
              <a:t>Rosa: 1940-1960</a:t>
            </a:r>
          </a:p>
          <a:p>
            <a:r>
              <a:rPr lang="en-US" sz="1200" b="0" i="0" kern="1200" dirty="0">
                <a:solidFill>
                  <a:schemeClr val="tx1"/>
                </a:solidFill>
                <a:effectLst/>
                <a:latin typeface="+mn-lt"/>
                <a:ea typeface="+mn-ea"/>
                <a:cs typeface="+mn-cs"/>
              </a:rPr>
              <a:t>T.K.: 1960-1980</a:t>
            </a:r>
          </a:p>
          <a:p>
            <a:r>
              <a:rPr lang="en-US" sz="1200" b="0" i="0" kern="1200" dirty="0">
                <a:solidFill>
                  <a:schemeClr val="tx1"/>
                </a:solidFill>
                <a:effectLst/>
                <a:latin typeface="+mn-lt"/>
                <a:ea typeface="+mn-ea"/>
                <a:cs typeface="+mn-cs"/>
              </a:rPr>
              <a:t>Amanda: 1980-2000</a:t>
            </a:r>
          </a:p>
          <a:p>
            <a:r>
              <a:rPr lang="en-US" sz="1200" b="0" i="0" kern="1200" dirty="0">
                <a:solidFill>
                  <a:schemeClr val="tx1"/>
                </a:solidFill>
                <a:effectLst/>
                <a:latin typeface="+mn-lt"/>
                <a:ea typeface="+mn-ea"/>
                <a:cs typeface="+mn-cs"/>
              </a:rPr>
              <a:t>Sonia: 2000-present</a:t>
            </a:r>
          </a:p>
          <a:p>
            <a:r>
              <a:rPr lang="en-US" sz="1200" b="0" i="0" kern="1200" dirty="0">
                <a:solidFill>
                  <a:schemeClr val="tx1"/>
                </a:solidFill>
                <a:effectLst/>
                <a:latin typeface="+mn-lt"/>
                <a:ea typeface="+mn-ea"/>
                <a:cs typeface="+mn-cs"/>
              </a:rPr>
              <a:t>Krystal: Intro/Conclusion and final review and submission of assignment</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a:t>
            </a:fld>
            <a:endParaRPr lang="en-US"/>
          </a:p>
        </p:txBody>
      </p:sp>
    </p:spTree>
    <p:extLst>
      <p:ext uri="{BB962C8B-B14F-4D97-AF65-F5344CB8AC3E}">
        <p14:creationId xmlns:p14="http://schemas.microsoft.com/office/powerpoint/2010/main" val="3474810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Krystal</a:t>
            </a:r>
          </a:p>
        </p:txBody>
      </p:sp>
      <p:sp>
        <p:nvSpPr>
          <p:cNvPr id="4" name="Slide Number Placeholder 3"/>
          <p:cNvSpPr>
            <a:spLocks noGrp="1"/>
          </p:cNvSpPr>
          <p:nvPr>
            <p:ph type="sldNum" sz="quarter" idx="5"/>
          </p:nvPr>
        </p:nvSpPr>
        <p:spPr/>
        <p:txBody>
          <a:bodyPr/>
          <a:lstStyle/>
          <a:p>
            <a:fld id="{9555D449-B875-4B8D-8E66-224D27E54C9A}" type="slidenum">
              <a:rPr lang="en-US" smtClean="0"/>
              <a:t>2</a:t>
            </a:fld>
            <a:endParaRPr lang="en-US"/>
          </a:p>
        </p:txBody>
      </p:sp>
    </p:spTree>
    <p:extLst>
      <p:ext uri="{BB962C8B-B14F-4D97-AF65-F5344CB8AC3E}">
        <p14:creationId xmlns:p14="http://schemas.microsoft.com/office/powerpoint/2010/main" val="227479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name is Melanie and I will be presenting health care before the 1940’s.  This was a time of war and health care was an important topic but organized health care was not in the works.  The 26</a:t>
            </a:r>
            <a:r>
              <a:rPr lang="en-US" baseline="30000" dirty="0"/>
              <a:t>th</a:t>
            </a:r>
            <a:r>
              <a:rPr lang="en-US" dirty="0"/>
              <a:t> president of the United States, Theodore Roosevelt believed in health insurance, but he didn’t have an initiative to lead the way.  The American Medial Association (AMA) grew to 62,000 physicians in this decade and they were in support of organized healthcare, yet the working class was not in support of compulsory medicine.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3</a:t>
            </a:fld>
            <a:endParaRPr lang="en-US"/>
          </a:p>
        </p:txBody>
      </p:sp>
    </p:spTree>
    <p:extLst>
      <p:ext uri="{BB962C8B-B14F-4D97-AF65-F5344CB8AC3E}">
        <p14:creationId xmlns:p14="http://schemas.microsoft.com/office/powerpoint/2010/main" val="2962618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the first World War, the congress passed the War Risk Insurance Act covering service men in case of injury or death.  There were thoughts about expanding this, but it essentially ended with the war in 1918.  The benefits of the soldiers were still paid to their dependent's though.  After the war, the cost of health care changed as doctors and hospitals started to charge more than the average person could afford.  There was a group of teachers that were concerned about this, so they began to prepay for medical expenses (usually about 21 days prior) through Baylor University Hospital.  This became the precursor to Blue Cross.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4</a:t>
            </a:fld>
            <a:endParaRPr lang="en-US"/>
          </a:p>
        </p:txBody>
      </p:sp>
    </p:spTree>
    <p:extLst>
      <p:ext uri="{BB962C8B-B14F-4D97-AF65-F5344CB8AC3E}">
        <p14:creationId xmlns:p14="http://schemas.microsoft.com/office/powerpoint/2010/main" val="1657197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the Great Depression hit, it caused a lot of attention to be paid to health care reform.  The Blues (Blue Cross) was expanding its way across the country.  Franklin D Roosevelt, the 32</a:t>
            </a:r>
            <a:r>
              <a:rPr lang="en-US" baseline="30000" dirty="0"/>
              <a:t>nd</a:t>
            </a:r>
            <a:r>
              <a:rPr lang="en-US" dirty="0"/>
              <a:t> President of the United States took the issue of health care very seriously.  He worked on a health care bill that included “old age” benefits.  The American Medical Association greatly opposed a national health system.  The president decided to drop the insurance part of the </a:t>
            </a:r>
            <a:r>
              <a:rPr lang="en-US" dirty="0" err="1"/>
              <a:t>bll</a:t>
            </a:r>
            <a:r>
              <a:rPr lang="en-US" dirty="0"/>
              <a:t> and the Social Security Act of 1935 was born.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5</a:t>
            </a:fld>
            <a:endParaRPr lang="en-US"/>
          </a:p>
        </p:txBody>
      </p:sp>
    </p:spTree>
    <p:extLst>
      <p:ext uri="{BB962C8B-B14F-4D97-AF65-F5344CB8AC3E}">
        <p14:creationId xmlns:p14="http://schemas.microsoft.com/office/powerpoint/2010/main" val="3433452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rosa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6</a:t>
            </a:fld>
            <a:endParaRPr lang="en-US"/>
          </a:p>
        </p:txBody>
      </p:sp>
    </p:spTree>
    <p:extLst>
      <p:ext uri="{BB962C8B-B14F-4D97-AF65-F5344CB8AC3E}">
        <p14:creationId xmlns:p14="http://schemas.microsoft.com/office/powerpoint/2010/main" val="84553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rosa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7</a:t>
            </a:fld>
            <a:endParaRPr lang="en-US"/>
          </a:p>
        </p:txBody>
      </p:sp>
    </p:spTree>
    <p:extLst>
      <p:ext uri="{BB962C8B-B14F-4D97-AF65-F5344CB8AC3E}">
        <p14:creationId xmlns:p14="http://schemas.microsoft.com/office/powerpoint/2010/main" val="1262919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Understanding the history of health care reform allows people an understanding of issues related to health care and government involvement. Rambur describes health care reform as the strategies to address unintended consequences of previous health care policies and accidents throughout history (2015).</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1960-1965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During this time, hospital care had doubled and was steadily increasing. People were retiring ad left without health care coverage.  </a:t>
            </a:r>
          </a:p>
          <a:p>
            <a:r>
              <a:rPr lang="en-US" sz="1200" kern="1200" dirty="0">
                <a:solidFill>
                  <a:schemeClr val="tx1"/>
                </a:solidFill>
                <a:latin typeface="+mn-lt"/>
                <a:ea typeface="+mn-ea"/>
                <a:cs typeface="+mn-cs"/>
              </a:rPr>
              <a:t>The government started to keep tallies on the National Health Expenditures (NHE) and calculated them as a percentage of Gross Domestic Product (GDP). During this time, the NHE accounted for 5% of the GDP. </a:t>
            </a:r>
          </a:p>
          <a:p>
            <a:r>
              <a:rPr lang="en-US" sz="1200" kern="1200" dirty="0">
                <a:solidFill>
                  <a:schemeClr val="tx1"/>
                </a:solidFill>
                <a:latin typeface="+mn-lt"/>
                <a:ea typeface="+mn-ea"/>
                <a:cs typeface="+mn-cs"/>
              </a:rPr>
              <a:t>During the 1961-1963 the democratic John F. Kennedy was in office. He could see that NHE was on the rise because more people were retiring from their jobs and would be without health care coverage, which could be costly for the US. Therefore foreseeing this he tried to urge Americans to support the King-Anderson Bill, which would be a part of the Social Security Act to provide limited health care coverage to those 65 years and older (Jacobs and Skocpol, 2015). This bill was opposed by the American Medical Association (AMA) but was the foundation of what is known today as Medicare. </a:t>
            </a:r>
          </a:p>
          <a:p>
            <a:r>
              <a:rPr lang="en-US" sz="1200" kern="1200" dirty="0">
                <a:solidFill>
                  <a:schemeClr val="tx1"/>
                </a:solidFill>
                <a:latin typeface="+mn-lt"/>
                <a:ea typeface="+mn-ea"/>
                <a:cs typeface="+mn-cs"/>
              </a:rPr>
              <a:t>1963 </a:t>
            </a:r>
          </a:p>
          <a:p>
            <a:r>
              <a:rPr lang="en-US" sz="1200" kern="1200" dirty="0">
                <a:solidFill>
                  <a:schemeClr val="tx1"/>
                </a:solidFill>
                <a:latin typeface="+mn-lt"/>
                <a:ea typeface="+mn-ea"/>
                <a:cs typeface="+mn-cs"/>
              </a:rPr>
              <a:t>After the assignation of President Kennedy, Lyndon Johnson ( a part of the democratic party) picked up where Kennedy left off.  He signs Social Security Act of 1965 (later would be known as Medicare and Medicaid). This made sure that the elderly, poor, and disabled citizens had access to affordable healthcare through physicians, hospitals, nursing homes, etc.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1965-1970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1970’s </a:t>
            </a:r>
          </a:p>
          <a:p>
            <a:r>
              <a:rPr lang="en-US" sz="1200" kern="1200" dirty="0">
                <a:solidFill>
                  <a:schemeClr val="tx1"/>
                </a:solidFill>
                <a:latin typeface="+mn-lt"/>
                <a:ea typeface="+mn-ea"/>
                <a:cs typeface="+mn-cs"/>
              </a:rPr>
              <a:t>In the seventies health care was more affordable but many Americans still did not have basic health care. The NHE now accounted for 6.9 % of the GDP, due to unexpected high medical expenditures, economy inflation, increase of hospital expenses as well as profits, increase use of technology, medication and conservative treatments (Jacobs and Skocpol, 2015).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1970-1980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1971 </a:t>
            </a:r>
          </a:p>
          <a:p>
            <a:r>
              <a:rPr lang="en-US" sz="1200" kern="1200" dirty="0">
                <a:solidFill>
                  <a:schemeClr val="tx1"/>
                </a:solidFill>
                <a:latin typeface="+mn-lt"/>
                <a:ea typeface="+mn-ea"/>
                <a:cs typeface="+mn-cs"/>
              </a:rPr>
              <a:t> Republican President Nixon had his own ideas on healthcare and proposed the National Health insurance Standard Act (NHISA). The NHISA proposed a government-prescribed minimal level of insurance coverage mandated to be provided by employers and financed by payments of premiums from employers and employees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2017).Nixon had good intentions on wanting a most Americans to have some sort of health insurance from their employer and have Medicare once they retired. Due to the Watergate scandal, many decided to distance themselves from Nixon and the law did not pass but laid the groundwork for health care reform used today. Nixon was able to gain the passage of the Health Maintenance Organization Act of 1973 ( previously known as the prepaid health care plan) did set into motion the ground work needed for managed care. At this time, American medicine was seen as in crisis due to the economic recession and increased inflation during this time.</a:t>
            </a:r>
          </a:p>
          <a:p>
            <a:r>
              <a:rPr lang="en-US" sz="1200" kern="1200" dirty="0">
                <a:solidFill>
                  <a:schemeClr val="tx1"/>
                </a:solidFill>
                <a:latin typeface="+mn-lt"/>
                <a:ea typeface="+mn-ea"/>
                <a:cs typeface="+mn-cs"/>
              </a:rPr>
              <a:t>During the Ford Administration (1974-1977), the National Health Planning and Resources Development Act (HPRDA) of 1974 was put into place. The purpose of the HPRDA was to reduce and avoid the unnecessary duplication of health care facilities and services, by mandating the certificate of need (COM) programs in the states (Jacobs and Skocpol, 2015). The HPRDA was </a:t>
            </a:r>
            <a:r>
              <a:rPr lang="en-US" sz="1200" kern="1200" dirty="0" err="1">
                <a:solidFill>
                  <a:schemeClr val="tx1"/>
                </a:solidFill>
                <a:latin typeface="+mn-lt"/>
                <a:ea typeface="+mn-ea"/>
                <a:cs typeface="+mn-cs"/>
              </a:rPr>
              <a:t>reapealed</a:t>
            </a:r>
            <a:r>
              <a:rPr lang="en-US" sz="1200" kern="1200" dirty="0">
                <a:solidFill>
                  <a:schemeClr val="tx1"/>
                </a:solidFill>
                <a:latin typeface="+mn-lt"/>
                <a:ea typeface="+mn-ea"/>
                <a:cs typeface="+mn-cs"/>
              </a:rPr>
              <a:t> in 1986, but 36 states continue to utilize the COM programs today. Proposals by Ted Kennedy and President Richard Nixon that promoted variations of universal health care and presidential candidate Jimmy Carter also proposed universal health care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a:t>
            </a:r>
          </a:p>
          <a:p>
            <a:r>
              <a:rPr lang="en-US" sz="1200" kern="1200" dirty="0">
                <a:solidFill>
                  <a:schemeClr val="tx1"/>
                </a:solidFill>
                <a:latin typeface="+mn-lt"/>
                <a:ea typeface="+mn-ea"/>
                <a:cs typeface="+mn-cs"/>
              </a:rPr>
              <a:t>In 1977 democrat president, Carter proposes that Medicaid expansion (Children’s Health Assessment Program) for poor children under age 6, but it did not pass to a vote in congress.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8</a:t>
            </a:fld>
            <a:endParaRPr lang="en-US"/>
          </a:p>
        </p:txBody>
      </p:sp>
    </p:spTree>
    <p:extLst>
      <p:ext uri="{BB962C8B-B14F-4D97-AF65-F5344CB8AC3E}">
        <p14:creationId xmlns:p14="http://schemas.microsoft.com/office/powerpoint/2010/main" val="3456934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Understanding the history of health care reform allows people an understanding of issues related to health care and government involvement. Rambur describes health care reform as the strategies to address unintended consequences of previous health care policies and accidents throughout history (2015).</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1960-1965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During this time, hospital care had doubled and was steadily increasing. People were retiring ad left without health care coverage.  </a:t>
            </a:r>
          </a:p>
          <a:p>
            <a:r>
              <a:rPr lang="en-US" sz="1200" kern="1200" dirty="0">
                <a:solidFill>
                  <a:schemeClr val="tx1"/>
                </a:solidFill>
                <a:latin typeface="+mn-lt"/>
                <a:ea typeface="+mn-ea"/>
                <a:cs typeface="+mn-cs"/>
              </a:rPr>
              <a:t>The government started to keep tallies on the National Health Expenditures (NHE) and calculated them as a percentage of Gross Domestic Product (GDP). During this time, the NHE accounted for 5% of the GDP. </a:t>
            </a:r>
          </a:p>
          <a:p>
            <a:r>
              <a:rPr lang="en-US" sz="1200" kern="1200" dirty="0">
                <a:solidFill>
                  <a:schemeClr val="tx1"/>
                </a:solidFill>
                <a:latin typeface="+mn-lt"/>
                <a:ea typeface="+mn-ea"/>
                <a:cs typeface="+mn-cs"/>
              </a:rPr>
              <a:t>During the 1961-1963 the democratic John F. Kennedy was in office. He could see that NHE was on the rise because more people were retiring from their jobs and would be without health care coverage, which could be costly for the US. Therefore foreseeing this he tried to urge Americans to support the King-Anderson Bill, which would be a part of the Social Security Act to provide limited health care coverage to those 65 years and older (Jacobs and Skocpol, 2015). This bill was opposed by the American Medical Association (AMA) but was the foundation of what is known today as Medicare. </a:t>
            </a:r>
          </a:p>
          <a:p>
            <a:r>
              <a:rPr lang="en-US" sz="1200" kern="1200" dirty="0">
                <a:solidFill>
                  <a:schemeClr val="tx1"/>
                </a:solidFill>
                <a:latin typeface="+mn-lt"/>
                <a:ea typeface="+mn-ea"/>
                <a:cs typeface="+mn-cs"/>
              </a:rPr>
              <a:t>1963 </a:t>
            </a:r>
          </a:p>
          <a:p>
            <a:r>
              <a:rPr lang="en-US" sz="1200" kern="1200" dirty="0">
                <a:solidFill>
                  <a:schemeClr val="tx1"/>
                </a:solidFill>
                <a:latin typeface="+mn-lt"/>
                <a:ea typeface="+mn-ea"/>
                <a:cs typeface="+mn-cs"/>
              </a:rPr>
              <a:t>After the assignation of President Kennedy, Lyndon Johnson ( a part of the democratic party) picked up where Kennedy left off.  He signs Social Security Act of 1965 (later would be known as Medicare and Medicaid). This made sure that the elderly, poor, and disabled citizens had access to affordable healthcare through physicians, hospitals, nursing homes, etc.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1965-1970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1970’s </a:t>
            </a:r>
          </a:p>
          <a:p>
            <a:r>
              <a:rPr lang="en-US" sz="1200" kern="1200" dirty="0">
                <a:solidFill>
                  <a:schemeClr val="tx1"/>
                </a:solidFill>
                <a:latin typeface="+mn-lt"/>
                <a:ea typeface="+mn-ea"/>
                <a:cs typeface="+mn-cs"/>
              </a:rPr>
              <a:t>In the seventies health care was more affordable but many Americans still did not have basic health care. The NHE now accounted for 6.9 % of the GDP, due to unexpected high medical expenditures, economy inflation, increase of hospital expenses as well as profits, increase use of technology, medication and conservative treatments (Jacobs and Skocpol, 2015).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1970-1980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1971 </a:t>
            </a:r>
          </a:p>
          <a:p>
            <a:r>
              <a:rPr lang="en-US" sz="1200" kern="1200" dirty="0">
                <a:solidFill>
                  <a:schemeClr val="tx1"/>
                </a:solidFill>
                <a:latin typeface="+mn-lt"/>
                <a:ea typeface="+mn-ea"/>
                <a:cs typeface="+mn-cs"/>
              </a:rPr>
              <a:t> Republican President Nixon had his own ideas on healthcare and proposed the National Health insurance Standard Act (NHISA). The NHISA proposed a government-prescribed minimal level of insurance coverage mandated to be provided by employers and financed by payments of premiums from employers and employees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2017).Nixon had good intentions on wanting a most Americans to have some sort of health insurance from their employer and have Medicare once they retired. Due to the Watergate scandal, many decided to distance themselves from Nixon and the law did not pass but laid the groundwork for health care reform used today. Nixon was able to gain the passage of the Health Maintenance Organization Act of 1973 ( previously known as the prepaid health care plan) did set into motion the ground work needed for managed care. At this time, American medicine was seen as in crisis due to the economic recession and increased inflation during this time.</a:t>
            </a:r>
          </a:p>
          <a:p>
            <a:r>
              <a:rPr lang="en-US" sz="1200" kern="1200" dirty="0">
                <a:solidFill>
                  <a:schemeClr val="tx1"/>
                </a:solidFill>
                <a:latin typeface="+mn-lt"/>
                <a:ea typeface="+mn-ea"/>
                <a:cs typeface="+mn-cs"/>
              </a:rPr>
              <a:t>During the Ford Administration (1974-1977), the National Health Planning and Resources Development Act (HPRDA) of 1974 was put into place. The purpose of the HPRDA was to reduce and avoid the unnecessary duplication of health care facilities and services, by mandating the certificate of need (COM) programs in the states (Jacobs and Skocpol, 2015). The HPRDA was repealed in 1986, but 36 states continue to utilize the COM programs today. Proposals by Ted Kennedy and President Richard Nixon that promoted variations of universal health care and presidential candidate Jimmy Carter also proposed universal health care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a:t>
            </a:r>
          </a:p>
          <a:p>
            <a:r>
              <a:rPr lang="en-US" sz="1200" kern="1200" dirty="0">
                <a:solidFill>
                  <a:schemeClr val="tx1"/>
                </a:solidFill>
                <a:latin typeface="+mn-lt"/>
                <a:ea typeface="+mn-ea"/>
                <a:cs typeface="+mn-cs"/>
              </a:rPr>
              <a:t>In 1977 democrat president, Carter proposes that Medicaid expansion (Children’s Health Assessment Program) for poor children under age 6, but it did not pass to a vote in congress.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9</a:t>
            </a:fld>
            <a:endParaRPr lang="en-US"/>
          </a:p>
        </p:txBody>
      </p:sp>
    </p:spTree>
    <p:extLst>
      <p:ext uri="{BB962C8B-B14F-4D97-AF65-F5344CB8AC3E}">
        <p14:creationId xmlns:p14="http://schemas.microsoft.com/office/powerpoint/2010/main" val="2099365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amanda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10</a:t>
            </a:fld>
            <a:endParaRPr lang="en-US"/>
          </a:p>
        </p:txBody>
      </p:sp>
    </p:spTree>
    <p:extLst>
      <p:ext uri="{BB962C8B-B14F-4D97-AF65-F5344CB8AC3E}">
        <p14:creationId xmlns:p14="http://schemas.microsoft.com/office/powerpoint/2010/main" val="2800470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amanda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11</a:t>
            </a:fld>
            <a:endParaRPr lang="en-US"/>
          </a:p>
        </p:txBody>
      </p:sp>
    </p:spTree>
    <p:extLst>
      <p:ext uri="{BB962C8B-B14F-4D97-AF65-F5344CB8AC3E}">
        <p14:creationId xmlns:p14="http://schemas.microsoft.com/office/powerpoint/2010/main" val="2856563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My name is </a:t>
            </a:r>
            <a:r>
              <a:rPr kumimoji="0" lang="en-US" sz="1400" b="0" i="0" u="none" strike="noStrike" kern="1200" cap="none" spc="0" normalizeH="0" baseline="0" noProof="0" dirty="0" smtClean="0">
                <a:ln>
                  <a:noFill/>
                </a:ln>
                <a:solidFill>
                  <a:prstClr val="white">
                    <a:lumMod val="50000"/>
                    <a:lumOff val="50000"/>
                  </a:prstClr>
                </a:solidFill>
                <a:effectLst/>
                <a:uLnTx/>
                <a:uFillTx/>
                <a:latin typeface="Trebuchet MS" panose="020B0603020202020204"/>
              </a:rPr>
              <a:t>Sonia, </a:t>
            </a:r>
            <a:r>
              <a:rPr kumimoji="0" lang="en-US" sz="1200" b="0" i="0" u="none" strike="noStrike" kern="1200" cap="none" spc="0" normalizeH="0" baseline="0" noProof="0" dirty="0" smtClean="0">
                <a:ln>
                  <a:noFill/>
                </a:ln>
                <a:solidFill>
                  <a:schemeClr val="tx1"/>
                </a:solidFill>
                <a:effectLst/>
                <a:uLnTx/>
                <a:uFillTx/>
                <a:latin typeface="+mn-lt"/>
              </a:rPr>
              <a:t>a</a:t>
            </a:r>
            <a:r>
              <a:rPr lang="en-US" b="0" dirty="0" smtClean="0"/>
              <a:t>m presenting the health care reforms from 2000 since the present time. In early 20000 the major disease that was dominates was breast and cervical cancer. As a result, a bill was passed to help people who suffered from the cancerous condition. The patient was involved in the screening program for testing. In 2000 technology was increasing resulting in the development and modern hospitals. The government also passed the Deficit Reduction Act of 2005 which reduces the cost of the patient. </a:t>
            </a:r>
            <a:r>
              <a:rPr kumimoji="0" lang="en-US" sz="1800" b="0" i="0" u="none" strike="noStrike" kern="1200" cap="none" spc="0" normalizeH="0" baseline="0" noProof="0" dirty="0" smtClean="0">
                <a:ln>
                  <a:noFill/>
                </a:ln>
                <a:solidFill>
                  <a:srgbClr val="C00000"/>
                </a:solidFill>
                <a:effectLst/>
                <a:uLnTx/>
                <a:uFillTx/>
                <a:latin typeface="Arial" panose="020B0604020202020204" pitchFamily="34" charset="0"/>
              </a:rPr>
              <a:t>Oberlander, J. B., &amp; Lyons, B. </a:t>
            </a:r>
            <a:r>
              <a:rPr kumimoji="0" lang="en-US" sz="1800" b="0" i="0" u="none" strike="noStrike" kern="1200" cap="none" spc="0" normalizeH="0" baseline="0" noProof="0" smtClean="0">
                <a:ln>
                  <a:noFill/>
                </a:ln>
                <a:solidFill>
                  <a:srgbClr val="C00000"/>
                </a:solidFill>
                <a:effectLst/>
                <a:uLnTx/>
                <a:uFillTx/>
                <a:latin typeface="Arial" panose="020B0604020202020204" pitchFamily="34" charset="0"/>
              </a:rPr>
              <a:t>(2009). </a:t>
            </a:r>
            <a:endParaRPr lang="en-US" b="0" dirty="0"/>
          </a:p>
        </p:txBody>
      </p:sp>
      <p:sp>
        <p:nvSpPr>
          <p:cNvPr id="4" name="Slide Number Placeholder 3"/>
          <p:cNvSpPr>
            <a:spLocks noGrp="1"/>
          </p:cNvSpPr>
          <p:nvPr>
            <p:ph type="sldNum" sz="quarter" idx="5"/>
          </p:nvPr>
        </p:nvSpPr>
        <p:spPr/>
        <p:txBody>
          <a:bodyPr/>
          <a:lstStyle/>
          <a:p>
            <a:fld id="{9555D449-B875-4B8D-8E66-224D27E54C9A}" type="slidenum">
              <a:rPr lang="en-US" smtClean="0"/>
              <a:t>12</a:t>
            </a:fld>
            <a:endParaRPr lang="en-US"/>
          </a:p>
        </p:txBody>
      </p:sp>
    </p:spTree>
    <p:extLst>
      <p:ext uri="{BB962C8B-B14F-4D97-AF65-F5344CB8AC3E}">
        <p14:creationId xmlns:p14="http://schemas.microsoft.com/office/powerpoint/2010/main" val="1201910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In 2008 another act was passed called Mental Health Parity Act of 2008. The government ensures that the insurance company takes all the risk of the insured patient. The insurances company was to treat all mental health problems that the patient diagnoses with according to health policy cover. In 2009 The American Reinvestment and Recovery Act (ARRA) of 2009 was formed due to the proper political atmosphere in the country health information technology increase. It results in the development of better health care. </a:t>
            </a:r>
            <a:r>
              <a:rPr kumimoji="0" lang="en-US" sz="1800" b="0" i="0" u="none" strike="noStrike" kern="1200" cap="none" spc="0" normalizeH="0" baseline="0" noProof="0" dirty="0" smtClean="0">
                <a:ln>
                  <a:noFill/>
                </a:ln>
                <a:solidFill>
                  <a:prstClr val="white"/>
                </a:solidFill>
                <a:effectLst/>
                <a:uLnTx/>
                <a:uFillTx/>
                <a:latin typeface="Trebuchet MS" panose="020B0603020202020204"/>
              </a:rPr>
              <a:t>Szmukler, G., &amp; Holloway, F. (2000). </a:t>
            </a:r>
            <a:endParaRPr lang="en-US" b="0" dirty="0" smtClean="0"/>
          </a:p>
          <a:p>
            <a:endParaRPr lang="en-US" b="0" dirty="0" smtClean="0"/>
          </a:p>
          <a:p>
            <a:endParaRPr lang="en-US" b="0" dirty="0"/>
          </a:p>
        </p:txBody>
      </p:sp>
      <p:sp>
        <p:nvSpPr>
          <p:cNvPr id="4" name="Slide Number Placeholder 3"/>
          <p:cNvSpPr>
            <a:spLocks noGrp="1"/>
          </p:cNvSpPr>
          <p:nvPr>
            <p:ph type="sldNum" sz="quarter" idx="10"/>
          </p:nvPr>
        </p:nvSpPr>
        <p:spPr/>
        <p:txBody>
          <a:bodyPr/>
          <a:lstStyle/>
          <a:p>
            <a:fld id="{9555D449-B875-4B8D-8E66-224D27E54C9A}" type="slidenum">
              <a:rPr lang="en-US" smtClean="0"/>
              <a:t>13</a:t>
            </a:fld>
            <a:endParaRPr lang="en-US"/>
          </a:p>
        </p:txBody>
      </p:sp>
    </p:spTree>
    <p:extLst>
      <p:ext uri="{BB962C8B-B14F-4D97-AF65-F5344CB8AC3E}">
        <p14:creationId xmlns:p14="http://schemas.microsoft.com/office/powerpoint/2010/main" val="2646151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According</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to </a:t>
            </a:r>
            <a:r>
              <a:rPr kumimoji="0" lang="en-US" sz="1800" b="0" i="0" u="none" strike="noStrike" kern="1200" cap="none" spc="0" normalizeH="0" baseline="0" noProof="0" dirty="0" smtClean="0">
                <a:ln>
                  <a:noFill/>
                </a:ln>
                <a:solidFill>
                  <a:srgbClr val="54A021"/>
                </a:solidFill>
                <a:effectLst/>
                <a:uLnTx/>
                <a:uFillTx/>
                <a:latin typeface="Arial" panose="020B0604020202020204" pitchFamily="34" charset="0"/>
              </a:rPr>
              <a:t>Larson, K., at al (2016). </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Patient </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Protection and Affordable Care Act of March 21, 2010, is among the current act that was passed by the Senate. Due to the stable political atmosphere, the Senate managed to passes the law that ensures that the patients are involved in voting. The law requires the patient to be considered in the voting system for maximum voting.</a:t>
            </a:r>
          </a:p>
          <a:p>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14</a:t>
            </a:fld>
            <a:endParaRPr lang="en-US"/>
          </a:p>
        </p:txBody>
      </p:sp>
    </p:spTree>
    <p:extLst>
      <p:ext uri="{BB962C8B-B14F-4D97-AF65-F5344CB8AC3E}">
        <p14:creationId xmlns:p14="http://schemas.microsoft.com/office/powerpoint/2010/main" val="3655027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Krystal </a:t>
            </a:r>
          </a:p>
        </p:txBody>
      </p:sp>
      <p:sp>
        <p:nvSpPr>
          <p:cNvPr id="4" name="Slide Number Placeholder 3"/>
          <p:cNvSpPr>
            <a:spLocks noGrp="1"/>
          </p:cNvSpPr>
          <p:nvPr>
            <p:ph type="sldNum" sz="quarter" idx="5"/>
          </p:nvPr>
        </p:nvSpPr>
        <p:spPr/>
        <p:txBody>
          <a:bodyPr/>
          <a:lstStyle/>
          <a:p>
            <a:fld id="{9555D449-B875-4B8D-8E66-224D27E54C9A}" type="slidenum">
              <a:rPr lang="en-US" smtClean="0"/>
              <a:t>15</a:t>
            </a:fld>
            <a:endParaRPr lang="en-US"/>
          </a:p>
        </p:txBody>
      </p:sp>
    </p:spTree>
    <p:extLst>
      <p:ext uri="{BB962C8B-B14F-4D97-AF65-F5344CB8AC3E}">
        <p14:creationId xmlns:p14="http://schemas.microsoft.com/office/powerpoint/2010/main" val="1290328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0036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85632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7171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3/19/2019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3989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7CC0096-1860-4642-9CD2-0079EA5E7CD1}" type="datetimeFigureOut">
              <a:rPr lang="en-US" smtClean="0"/>
              <a:t>3/19/2019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43637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7CC0096-1860-4642-9CD2-0079EA5E7CD1}" type="datetimeFigureOut">
              <a:rPr lang="en-US" smtClean="0"/>
              <a:t>3/19/2019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56567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3/19/2019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5160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3/19/2019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8020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3/19/2019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91082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12373590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54750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419934469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077545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31260274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029720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93120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2166745694"/>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hyperlink" Target="https://www.statista.com/statistics/184968/us-health-"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4453" y="1066800"/>
            <a:ext cx="4098175" cy="3177380"/>
          </a:xfrm>
        </p:spPr>
        <p:txBody>
          <a:bodyPr>
            <a:normAutofit fontScale="90000"/>
          </a:bodyPr>
          <a:lstStyle/>
          <a:p>
            <a:r>
              <a:rPr lang="en-US" b="1" dirty="0"/>
              <a:t>The Politics of Health and Health Care-Group Project</a:t>
            </a:r>
            <a:br>
              <a:rPr lang="en-US" b="1" dirty="0"/>
            </a:br>
            <a:endParaRPr lang="en-US" dirty="0"/>
          </a:p>
        </p:txBody>
      </p:sp>
      <p:sp>
        <p:nvSpPr>
          <p:cNvPr id="3" name="Subtitle 2"/>
          <p:cNvSpPr>
            <a:spLocks noGrp="1"/>
          </p:cNvSpPr>
          <p:nvPr>
            <p:ph type="subTitle" idx="1"/>
          </p:nvPr>
        </p:nvSpPr>
        <p:spPr>
          <a:xfrm>
            <a:off x="626225" y="4572000"/>
            <a:ext cx="4098175" cy="1524000"/>
          </a:xfrm>
        </p:spPr>
        <p:txBody>
          <a:bodyPr>
            <a:noAutofit/>
          </a:bodyPr>
          <a:lstStyle/>
          <a:p>
            <a:r>
              <a:rPr lang="en-US" sz="1400" dirty="0"/>
              <a:t>Krystal, </a:t>
            </a:r>
            <a:r>
              <a:rPr lang="en-US" sz="1400" dirty="0" err="1"/>
              <a:t>melanie</a:t>
            </a:r>
            <a:r>
              <a:rPr lang="en-US" sz="1400" dirty="0"/>
              <a:t>, Sonia, Amanda, </a:t>
            </a:r>
            <a:r>
              <a:rPr lang="en-US" sz="1400" dirty="0" err="1"/>
              <a:t>t.k.</a:t>
            </a:r>
            <a:r>
              <a:rPr lang="en-US" sz="1400" dirty="0"/>
              <a:t> &amp; Rosa</a:t>
            </a:r>
          </a:p>
          <a:p>
            <a:r>
              <a:rPr lang="en-US" sz="1400" dirty="0" err="1"/>
              <a:t>hsn</a:t>
            </a:r>
            <a:r>
              <a:rPr lang="en-US" sz="1400" dirty="0"/>
              <a:t>/476</a:t>
            </a:r>
          </a:p>
          <a:p>
            <a:r>
              <a:rPr lang="en-US" sz="1400" dirty="0"/>
              <a:t>Malinda Sever</a:t>
            </a:r>
          </a:p>
          <a:p>
            <a:r>
              <a:rPr lang="en-US" sz="1400" dirty="0"/>
              <a:t>March 18, 2019</a:t>
            </a:r>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a:xfrm>
            <a:off x="838200" y="1905000"/>
            <a:ext cx="3886200" cy="2743200"/>
          </a:xfrm>
        </p:spPr>
        <p:txBody>
          <a:bodyPr>
            <a:normAutofit/>
          </a:bodyPr>
          <a:lstStyle/>
          <a:p>
            <a:pPr lvl="0"/>
            <a:r>
              <a:rPr lang="en-US" sz="2000" dirty="0"/>
              <a:t>To understand the progression of health care reform</a:t>
            </a:r>
          </a:p>
          <a:p>
            <a:pPr lvl="0"/>
            <a:r>
              <a:rPr lang="en-US" sz="2000" dirty="0"/>
              <a:t>Explain the political climate in each major reform era</a:t>
            </a:r>
          </a:p>
          <a:p>
            <a:pPr lvl="0"/>
            <a:r>
              <a:rPr lang="en-US" sz="2000" dirty="0"/>
              <a:t>To learn the recurring trends in health care reform  </a:t>
            </a:r>
          </a:p>
        </p:txBody>
      </p:sp>
      <p:pic>
        <p:nvPicPr>
          <p:cNvPr id="1026" name="Picture 2" descr="https://tse3.mm.bing.net/th?id=OIP.rgopxzpA4GVIMQADf424XgHaFj&amp;pid=15.1&amp;P=0&amp;w=223&amp;h=168">
            <a:extLst>
              <a:ext uri="{FF2B5EF4-FFF2-40B4-BE49-F238E27FC236}">
                <a16:creationId xmlns="" xmlns:a16="http://schemas.microsoft.com/office/drawing/2014/main" id="{E50CC529-5E10-453E-A759-7EAA1DBAD6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800600"/>
            <a:ext cx="3200400" cy="18014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wsinsurance.com/wp-content/uploads/2016/07/healthcarereform.jpg">
            <a:extLst>
              <a:ext uri="{FF2B5EF4-FFF2-40B4-BE49-F238E27FC236}">
                <a16:creationId xmlns="" xmlns:a16="http://schemas.microsoft.com/office/drawing/2014/main" id="{A242DD39-CB30-4996-9880-F1C4CA09C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057400"/>
            <a:ext cx="5981700" cy="3370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in the Early 1900’s</a:t>
            </a:r>
          </a:p>
        </p:txBody>
      </p:sp>
      <p:sp>
        <p:nvSpPr>
          <p:cNvPr id="4" name="Rectangle 3">
            <a:extLst>
              <a:ext uri="{FF2B5EF4-FFF2-40B4-BE49-F238E27FC236}">
                <a16:creationId xmlns="" xmlns:a16="http://schemas.microsoft.com/office/drawing/2014/main" id="{E217A552-8668-4A80-9D29-4D4A09505C9C}"/>
              </a:ext>
            </a:extLst>
          </p:cNvPr>
          <p:cNvSpPr/>
          <p:nvPr/>
        </p:nvSpPr>
        <p:spPr>
          <a:xfrm>
            <a:off x="1034902" y="2971800"/>
            <a:ext cx="5486400" cy="2862322"/>
          </a:xfrm>
          <a:prstGeom prst="rect">
            <a:avLst/>
          </a:prstGeom>
        </p:spPr>
        <p:txBody>
          <a:bodyPr wrap="square">
            <a:spAutoFit/>
          </a:bodyPr>
          <a:lstStyle/>
          <a:p>
            <a:pPr marL="342900" indent="-342900">
              <a:buFont typeface="Arial" panose="020B0604020202020204" pitchFamily="34" charset="0"/>
              <a:buChar char="•"/>
            </a:pPr>
            <a:r>
              <a:rPr lang="en-US" sz="2000" dirty="0"/>
              <a:t>26</a:t>
            </a:r>
            <a:r>
              <a:rPr lang="en-US" sz="2000" baseline="30000" dirty="0"/>
              <a:t>th</a:t>
            </a:r>
            <a:r>
              <a:rPr lang="en-US" sz="2000" dirty="0"/>
              <a:t> President of the United States, Theodore Roosevelt believed that the people of the country need to be strong to have a strong country</a:t>
            </a:r>
          </a:p>
          <a:p>
            <a:pPr lvl="1"/>
            <a:endParaRPr lang="en-US" sz="2000" dirty="0"/>
          </a:p>
          <a:p>
            <a:pPr marL="342900" indent="-342900">
              <a:buFont typeface="Arial" panose="020B0604020202020204" pitchFamily="34" charset="0"/>
              <a:buChar char="•"/>
            </a:pPr>
            <a:r>
              <a:rPr lang="en-US" sz="2000" dirty="0"/>
              <a:t>AMA grows to 62,000  physicians</a:t>
            </a:r>
          </a:p>
          <a:p>
            <a:endParaRPr lang="en-US" sz="2000" dirty="0"/>
          </a:p>
          <a:p>
            <a:pPr marL="342900" indent="-342900">
              <a:buFont typeface="Arial" panose="020B0604020202020204" pitchFamily="34" charset="0"/>
              <a:buChar char="•"/>
            </a:pPr>
            <a:r>
              <a:rPr lang="en-US" sz="2000" dirty="0"/>
              <a:t>Working class not in support of compulsory medicine</a:t>
            </a:r>
          </a:p>
        </p:txBody>
      </p:sp>
      <p:pic>
        <p:nvPicPr>
          <p:cNvPr id="3074" name="Picture 2" descr="https://envisioningtheamericandream.files.wordpress.com/2013/09/healthcare-44-swscan02585-copy.jpg">
            <a:extLst>
              <a:ext uri="{FF2B5EF4-FFF2-40B4-BE49-F238E27FC236}">
                <a16:creationId xmlns="" xmlns:a16="http://schemas.microsoft.com/office/drawing/2014/main" id="{C5ABFE03-A9FB-4A67-820E-6817EF3A2C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590800"/>
            <a:ext cx="4912722" cy="342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2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1910’s and 1920’s</a:t>
            </a:r>
          </a:p>
        </p:txBody>
      </p:sp>
      <p:sp>
        <p:nvSpPr>
          <p:cNvPr id="3" name="Content Placeholder 2"/>
          <p:cNvSpPr>
            <a:spLocks noGrp="1"/>
          </p:cNvSpPr>
          <p:nvPr>
            <p:ph sz="half" idx="1"/>
          </p:nvPr>
        </p:nvSpPr>
        <p:spPr>
          <a:xfrm>
            <a:off x="1091609" y="2183605"/>
            <a:ext cx="4800600" cy="4575175"/>
          </a:xfrm>
        </p:spPr>
        <p:txBody>
          <a:bodyPr/>
          <a:lstStyle/>
          <a:p>
            <a:r>
              <a:rPr lang="en-US" dirty="0"/>
              <a:t>WWI- War Risk Insurance Act</a:t>
            </a:r>
          </a:p>
          <a:p>
            <a:pPr lvl="1"/>
            <a:r>
              <a:rPr lang="en-US" dirty="0"/>
              <a:t>Covered service men</a:t>
            </a:r>
          </a:p>
          <a:p>
            <a:pPr lvl="1" indent="0">
              <a:buNone/>
            </a:pPr>
            <a:endParaRPr lang="en-US" dirty="0"/>
          </a:p>
          <a:p>
            <a:r>
              <a:rPr lang="en-US" dirty="0"/>
              <a:t>Post WWI changes-doctors and hospitals charged more than the average person could afford </a:t>
            </a:r>
          </a:p>
          <a:p>
            <a:pPr marL="0" indent="0">
              <a:buNone/>
            </a:pPr>
            <a:endParaRPr lang="en-US" dirty="0"/>
          </a:p>
          <a:p>
            <a:r>
              <a:rPr lang="en-US" dirty="0"/>
              <a:t>The precursor to Blue Cross</a:t>
            </a:r>
          </a:p>
          <a:p>
            <a:endParaRPr lang="en-US" dirty="0"/>
          </a:p>
        </p:txBody>
      </p:sp>
      <p:pic>
        <p:nvPicPr>
          <p:cNvPr id="1026" name="Picture 2" descr="https://tse2.mm.bing.net/th?id=OIP.Gv3W6Y4v8Jt7xTVDP8G0CQHaHa&amp;pid=15.1&amp;P=0&amp;w=300&amp;h=300">
            <a:extLst>
              <a:ext uri="{FF2B5EF4-FFF2-40B4-BE49-F238E27FC236}">
                <a16:creationId xmlns="" xmlns:a16="http://schemas.microsoft.com/office/drawing/2014/main" id="{E7DE16B9-7D71-45EC-9D39-97A0A631820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712150" y="2209800"/>
            <a:ext cx="3388241" cy="3388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62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1930’s</a:t>
            </a:r>
          </a:p>
        </p:txBody>
      </p:sp>
      <p:sp>
        <p:nvSpPr>
          <p:cNvPr id="3" name="Content Placeholder 2"/>
          <p:cNvSpPr>
            <a:spLocks noGrp="1"/>
          </p:cNvSpPr>
          <p:nvPr>
            <p:ph sz="half" idx="1"/>
          </p:nvPr>
        </p:nvSpPr>
        <p:spPr/>
        <p:txBody>
          <a:bodyPr/>
          <a:lstStyle/>
          <a:p>
            <a:r>
              <a:rPr lang="en-US" dirty="0"/>
              <a:t>The Great Depression (1929-1939)</a:t>
            </a:r>
          </a:p>
          <a:p>
            <a:endParaRPr lang="en-US" dirty="0"/>
          </a:p>
          <a:p>
            <a:r>
              <a:rPr lang="en-US" dirty="0"/>
              <a:t>Franklin D. Roosevelt (32</a:t>
            </a:r>
            <a:r>
              <a:rPr lang="en-US" baseline="30000" dirty="0"/>
              <a:t>nd</a:t>
            </a:r>
            <a:r>
              <a:rPr lang="en-US" dirty="0"/>
              <a:t> President of the United States, 1933-1945)</a:t>
            </a:r>
          </a:p>
          <a:p>
            <a:endParaRPr lang="en-US" dirty="0"/>
          </a:p>
          <a:p>
            <a:r>
              <a:rPr lang="en-US" dirty="0"/>
              <a:t>Social Security Act of 1935</a:t>
            </a:r>
          </a:p>
        </p:txBody>
      </p:sp>
      <p:pic>
        <p:nvPicPr>
          <p:cNvPr id="2050" name="Picture 2" descr="https://lh5.googleusercontent.com/-3EhFnZNZ0o8/TYWauFYjv4I/AAAAAAAABkE/IYei0upitNA/s1600/2ndbill+lrg.jpg">
            <a:extLst>
              <a:ext uri="{FF2B5EF4-FFF2-40B4-BE49-F238E27FC236}">
                <a16:creationId xmlns="" xmlns:a16="http://schemas.microsoft.com/office/drawing/2014/main" id="{5B728476-440E-4847-A07B-E0B79EDEBC8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089525" y="2923237"/>
            <a:ext cx="4184650" cy="2356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8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22DB6F-7D4B-43EB-8855-365F2E1B459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31601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F05EA4-F607-4E01-AC54-548CFAE344C8}"/>
              </a:ext>
            </a:extLst>
          </p:cNvPr>
          <p:cNvSpPr>
            <a:spLocks noGrp="1"/>
          </p:cNvSpPr>
          <p:nvPr>
            <p:ph type="title"/>
          </p:nvPr>
        </p:nvSpPr>
        <p:spPr/>
        <p:txBody>
          <a:bodyPr/>
          <a:lstStyle/>
          <a:p>
            <a:endParaRPr lang="en-US"/>
          </a:p>
        </p:txBody>
      </p:sp>
      <p:sp>
        <p:nvSpPr>
          <p:cNvPr id="3" name="Picture Placeholder 2">
            <a:extLst>
              <a:ext uri="{FF2B5EF4-FFF2-40B4-BE49-F238E27FC236}">
                <a16:creationId xmlns="" xmlns:a16="http://schemas.microsoft.com/office/drawing/2014/main" id="{26BEC16D-4873-4F02-A050-CAF1E816AE79}"/>
              </a:ext>
            </a:extLst>
          </p:cNvPr>
          <p:cNvSpPr>
            <a:spLocks noGrp="1"/>
          </p:cNvSpPr>
          <p:nvPr>
            <p:ph type="pic" idx="1"/>
          </p:nvPr>
        </p:nvSpPr>
        <p:spPr/>
      </p:sp>
      <p:sp>
        <p:nvSpPr>
          <p:cNvPr id="4" name="Text Placeholder 3">
            <a:extLst>
              <a:ext uri="{FF2B5EF4-FFF2-40B4-BE49-F238E27FC236}">
                <a16:creationId xmlns="" xmlns:a16="http://schemas.microsoft.com/office/drawing/2014/main" id="{990C737B-951B-42FA-ABCA-FDA8B59BC35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88641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reform: </a:t>
            </a:r>
            <a:br>
              <a:rPr lang="en-US" dirty="0"/>
            </a:br>
            <a:r>
              <a:rPr lang="en-US" dirty="0"/>
              <a:t>1960-1980</a:t>
            </a:r>
          </a:p>
        </p:txBody>
      </p:sp>
      <p:sp>
        <p:nvSpPr>
          <p:cNvPr id="3" name="TextBox 2">
            <a:extLst>
              <a:ext uri="{FF2B5EF4-FFF2-40B4-BE49-F238E27FC236}">
                <a16:creationId xmlns="" xmlns:a16="http://schemas.microsoft.com/office/drawing/2014/main" id="{4439F0B8-FBD9-49DF-83E2-DAA22BCCE8B7}"/>
              </a:ext>
            </a:extLst>
          </p:cNvPr>
          <p:cNvSpPr txBox="1"/>
          <p:nvPr/>
        </p:nvSpPr>
        <p:spPr>
          <a:xfrm>
            <a:off x="1828800" y="2212061"/>
            <a:ext cx="8229600" cy="1600438"/>
          </a:xfrm>
          <a:prstGeom prst="rect">
            <a:avLst/>
          </a:prstGeom>
          <a:noFill/>
        </p:spPr>
        <p:txBody>
          <a:bodyPr wrap="square" rtlCol="0">
            <a:spAutoFit/>
          </a:bodyPr>
          <a:lstStyle/>
          <a:p>
            <a:endParaRPr lang="en-US" sz="2000" dirty="0"/>
          </a:p>
          <a:p>
            <a:pPr algn="ctr"/>
            <a:r>
              <a:rPr lang="en-US" sz="2000" dirty="0"/>
              <a:t>Understanding the history of health care reform allows people an understanding of issues related to health care and government involvement.</a:t>
            </a:r>
          </a:p>
          <a:p>
            <a:endParaRPr lang="en-US" dirty="0"/>
          </a:p>
        </p:txBody>
      </p:sp>
      <p:sp>
        <p:nvSpPr>
          <p:cNvPr id="4" name="Arrow: Notched Right 3">
            <a:extLst>
              <a:ext uri="{FF2B5EF4-FFF2-40B4-BE49-F238E27FC236}">
                <a16:creationId xmlns="" xmlns:a16="http://schemas.microsoft.com/office/drawing/2014/main" id="{A611EA9F-0803-46F5-A951-00D099A078C8}"/>
              </a:ext>
            </a:extLst>
          </p:cNvPr>
          <p:cNvSpPr/>
          <p:nvPr/>
        </p:nvSpPr>
        <p:spPr>
          <a:xfrm>
            <a:off x="1600200" y="4495800"/>
            <a:ext cx="8458200" cy="1117600"/>
          </a:xfrm>
          <a:prstGeom prst="notched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 xmlns:a16="http://schemas.microsoft.com/office/drawing/2014/main" id="{2A5CFBB3-CBDF-423B-9807-0D852401F87A}"/>
              </a:ext>
            </a:extLst>
          </p:cNvPr>
          <p:cNvSpPr txBox="1"/>
          <p:nvPr/>
        </p:nvSpPr>
        <p:spPr>
          <a:xfrm>
            <a:off x="7162800" y="4382869"/>
            <a:ext cx="2057400" cy="646331"/>
          </a:xfrm>
          <a:prstGeom prst="rect">
            <a:avLst/>
          </a:prstGeom>
          <a:noFill/>
        </p:spPr>
        <p:txBody>
          <a:bodyPr wrap="square" rtlCol="0">
            <a:spAutoFit/>
          </a:bodyPr>
          <a:lstStyle/>
          <a:p>
            <a:r>
              <a:rPr lang="en-US" dirty="0"/>
              <a:t>1970-1980</a:t>
            </a:r>
          </a:p>
          <a:p>
            <a:endParaRPr lang="en-US" dirty="0"/>
          </a:p>
        </p:txBody>
      </p:sp>
      <p:sp>
        <p:nvSpPr>
          <p:cNvPr id="6" name="TextBox 5">
            <a:extLst>
              <a:ext uri="{FF2B5EF4-FFF2-40B4-BE49-F238E27FC236}">
                <a16:creationId xmlns="" xmlns:a16="http://schemas.microsoft.com/office/drawing/2014/main" id="{391216C0-9BB7-4693-B60A-2B2278EB7716}"/>
              </a:ext>
            </a:extLst>
          </p:cNvPr>
          <p:cNvSpPr txBox="1"/>
          <p:nvPr/>
        </p:nvSpPr>
        <p:spPr>
          <a:xfrm>
            <a:off x="4953000" y="5426728"/>
            <a:ext cx="1524000" cy="646331"/>
          </a:xfrm>
          <a:prstGeom prst="rect">
            <a:avLst/>
          </a:prstGeom>
          <a:noFill/>
        </p:spPr>
        <p:txBody>
          <a:bodyPr wrap="square" rtlCol="0">
            <a:spAutoFit/>
          </a:bodyPr>
          <a:lstStyle/>
          <a:p>
            <a:r>
              <a:rPr lang="en-US" dirty="0"/>
              <a:t>1965-1970</a:t>
            </a:r>
          </a:p>
          <a:p>
            <a:endParaRPr lang="en-US" dirty="0"/>
          </a:p>
        </p:txBody>
      </p:sp>
      <p:sp>
        <p:nvSpPr>
          <p:cNvPr id="7" name="TextBox 6">
            <a:extLst>
              <a:ext uri="{FF2B5EF4-FFF2-40B4-BE49-F238E27FC236}">
                <a16:creationId xmlns="" xmlns:a16="http://schemas.microsoft.com/office/drawing/2014/main" id="{6D070494-8CC3-458F-A4CC-7B688E4EB3BB}"/>
              </a:ext>
            </a:extLst>
          </p:cNvPr>
          <p:cNvSpPr txBox="1"/>
          <p:nvPr/>
        </p:nvSpPr>
        <p:spPr>
          <a:xfrm>
            <a:off x="2674088" y="4419600"/>
            <a:ext cx="1371600" cy="646331"/>
          </a:xfrm>
          <a:prstGeom prst="rect">
            <a:avLst/>
          </a:prstGeom>
          <a:noFill/>
        </p:spPr>
        <p:txBody>
          <a:bodyPr wrap="square" rtlCol="0">
            <a:spAutoFit/>
          </a:bodyPr>
          <a:lstStyle/>
          <a:p>
            <a:r>
              <a:rPr lang="en-US" dirty="0"/>
              <a:t>1960-1965</a:t>
            </a:r>
          </a:p>
          <a:p>
            <a:endParaRPr lang="en-US" dirty="0"/>
          </a:p>
        </p:txBody>
      </p:sp>
      <p:sp>
        <p:nvSpPr>
          <p:cNvPr id="8" name="Oval 7">
            <a:extLst>
              <a:ext uri="{FF2B5EF4-FFF2-40B4-BE49-F238E27FC236}">
                <a16:creationId xmlns="" xmlns:a16="http://schemas.microsoft.com/office/drawing/2014/main" id="{79E13E54-D97B-4347-BC1B-B4FD59A84AF5}"/>
              </a:ext>
            </a:extLst>
          </p:cNvPr>
          <p:cNvSpPr/>
          <p:nvPr/>
        </p:nvSpPr>
        <p:spPr>
          <a:xfrm>
            <a:off x="3296978" y="494561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 xmlns:a16="http://schemas.microsoft.com/office/drawing/2014/main" id="{F912F2EB-AF09-4128-8736-7E6B96EC1758}"/>
              </a:ext>
            </a:extLst>
          </p:cNvPr>
          <p:cNvSpPr/>
          <p:nvPr/>
        </p:nvSpPr>
        <p:spPr>
          <a:xfrm>
            <a:off x="5562600" y="498453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 xmlns:a16="http://schemas.microsoft.com/office/drawing/2014/main" id="{9B3FA278-EE5B-44C8-8860-6BC91E63E62E}"/>
              </a:ext>
            </a:extLst>
          </p:cNvPr>
          <p:cNvSpPr/>
          <p:nvPr/>
        </p:nvSpPr>
        <p:spPr>
          <a:xfrm>
            <a:off x="7765312" y="498453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10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820BE9-BD58-4305-9909-F703C15A7F41}"/>
              </a:ext>
            </a:extLst>
          </p:cNvPr>
          <p:cNvSpPr>
            <a:spLocks noGrp="1"/>
          </p:cNvSpPr>
          <p:nvPr>
            <p:ph type="title"/>
          </p:nvPr>
        </p:nvSpPr>
        <p:spPr/>
        <p:txBody>
          <a:bodyPr/>
          <a:lstStyle/>
          <a:p>
            <a:r>
              <a:rPr lang="en-US" dirty="0"/>
              <a:t>HEALTH CARE REFORM: </a:t>
            </a:r>
            <a:br>
              <a:rPr lang="en-US" dirty="0"/>
            </a:br>
            <a:r>
              <a:rPr lang="en-US" dirty="0"/>
              <a:t>1960-1980</a:t>
            </a:r>
          </a:p>
        </p:txBody>
      </p:sp>
      <p:graphicFrame>
        <p:nvGraphicFramePr>
          <p:cNvPr id="3" name="Content Placeholder 3">
            <a:extLst>
              <a:ext uri="{FF2B5EF4-FFF2-40B4-BE49-F238E27FC236}">
                <a16:creationId xmlns="" xmlns:a16="http://schemas.microsoft.com/office/drawing/2014/main" id="{C74CC0C1-FAE5-4D16-9E73-850124D4BA19}"/>
              </a:ext>
            </a:extLst>
          </p:cNvPr>
          <p:cNvGraphicFramePr>
            <a:graphicFrameLocks/>
          </p:cNvGraphicFramePr>
          <p:nvPr>
            <p:extLst>
              <p:ext uri="{D42A27DB-BD31-4B8C-83A1-F6EECF244321}">
                <p14:modId xmlns:p14="http://schemas.microsoft.com/office/powerpoint/2010/main" val="3409556684"/>
              </p:ext>
            </p:extLst>
          </p:nvPr>
        </p:nvGraphicFramePr>
        <p:xfrm>
          <a:off x="1790700" y="4191000"/>
          <a:ext cx="8610600" cy="236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 xmlns:a16="http://schemas.microsoft.com/office/drawing/2014/main" id="{FECAFC4A-1BC9-49F9-B5C4-CF70A386166D}"/>
              </a:ext>
            </a:extLst>
          </p:cNvPr>
          <p:cNvSpPr/>
          <p:nvPr/>
        </p:nvSpPr>
        <p:spPr>
          <a:xfrm>
            <a:off x="3048000" y="2438400"/>
            <a:ext cx="6096000" cy="1569660"/>
          </a:xfrm>
          <a:prstGeom prst="rect">
            <a:avLst/>
          </a:prstGeom>
        </p:spPr>
        <p:txBody>
          <a:bodyPr>
            <a:spAutoFit/>
          </a:bodyPr>
          <a:lstStyle/>
          <a:p>
            <a:pPr algn="ctr"/>
            <a:r>
              <a:rPr lang="en-US" sz="2400" dirty="0">
                <a:latin typeface="Times New Roman" pitchFamily="18" charset="0"/>
                <a:cs typeface="Times New Roman" pitchFamily="18" charset="0"/>
              </a:rPr>
              <a:t>What is consistent?</a:t>
            </a:r>
          </a:p>
          <a:p>
            <a:pPr algn="ctr"/>
            <a:r>
              <a:rPr lang="en-US" sz="2400" dirty="0">
                <a:latin typeface="Times New Roman" pitchFamily="18" charset="0"/>
                <a:cs typeface="Times New Roman" pitchFamily="18" charset="0"/>
              </a:rPr>
              <a:t>What has changed?</a:t>
            </a:r>
          </a:p>
          <a:p>
            <a:pPr algn="ctr"/>
            <a:r>
              <a:rPr lang="en-US" sz="2400" dirty="0">
                <a:latin typeface="Times New Roman" pitchFamily="18" charset="0"/>
                <a:cs typeface="Times New Roman" pitchFamily="18" charset="0"/>
              </a:rPr>
              <a:t>Why are people so passionate about Health Care</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376789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- 2</a:t>
            </a: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pic>
        <p:nvPicPr>
          <p:cNvPr id="4098" name="Picture 2" descr="https://tse4.mm.bing.net/th?id=OIP.P-iIuFhzewUsFpPUPWJL9AHaEK&amp;pid=15.1&amp;P=0&amp;w=320&amp;h=181">
            <a:extLst>
              <a:ext uri="{FF2B5EF4-FFF2-40B4-BE49-F238E27FC236}">
                <a16:creationId xmlns="" xmlns:a16="http://schemas.microsoft.com/office/drawing/2014/main" id="{5C8589D5-30BE-43A1-B6D1-B1713C27C8C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5657056" y="3532187"/>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67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- 4</a:t>
            </a:r>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1474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5585BD-D784-4149-B0EA-4A6E4E1C2B8D}"/>
              </a:ext>
            </a:extLst>
          </p:cNvPr>
          <p:cNvSpPr>
            <a:spLocks noGrp="1"/>
          </p:cNvSpPr>
          <p:nvPr>
            <p:ph type="title"/>
          </p:nvPr>
        </p:nvSpPr>
        <p:spPr/>
        <p:txBody>
          <a:bodyPr/>
          <a:lstStyle/>
          <a:p>
            <a:r>
              <a:rPr lang="en-US" dirty="0"/>
              <a:t>HEALTHCARE REFORM:</a:t>
            </a:r>
            <a:br>
              <a:rPr lang="en-US" dirty="0"/>
            </a:br>
            <a:r>
              <a:rPr lang="en-US" dirty="0"/>
              <a:t>2000 - PRESENT</a:t>
            </a:r>
          </a:p>
        </p:txBody>
      </p:sp>
      <p:sp>
        <p:nvSpPr>
          <p:cNvPr id="4" name="Rectangle 3"/>
          <p:cNvSpPr/>
          <p:nvPr/>
        </p:nvSpPr>
        <p:spPr>
          <a:xfrm>
            <a:off x="533400" y="1905000"/>
            <a:ext cx="6096000" cy="1574149"/>
          </a:xfrm>
          <a:prstGeom prst="rect">
            <a:avLst/>
          </a:prstGeom>
        </p:spPr>
        <p:txBody>
          <a:bodyPr>
            <a:spAutoFit/>
          </a:bodyPr>
          <a:lstStyle/>
          <a:p>
            <a:pPr>
              <a:lnSpc>
                <a:spcPct val="107000"/>
              </a:lnSpc>
              <a:spcAft>
                <a:spcPts val="8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Breast and Cervical Cancer and Prevention Act of 2000</a:t>
            </a:r>
            <a:r>
              <a:rPr lang="en-US" b="1"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This act allows states to provide Medicaid coverage for every uninsured woman for treatment of breast or cervical cancer. In case they have been diagnosed through a CDC screening program.</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914400" y="4495800"/>
            <a:ext cx="6096000" cy="1277850"/>
          </a:xfrm>
          <a:prstGeom prst="rect">
            <a:avLst/>
          </a:prstGeom>
        </p:spPr>
        <p:txBody>
          <a:bodyPr>
            <a:spAutoFit/>
          </a:bodyPr>
          <a:lstStyle/>
          <a:p>
            <a:pPr lvl="0">
              <a:lnSpc>
                <a:spcPct val="107000"/>
              </a:lnSpc>
              <a:spcAft>
                <a:spcPts val="800"/>
              </a:spcAft>
            </a:pPr>
            <a:r>
              <a:rPr lang="en-US" sz="24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Deficit Reduction Act of 2005. </a:t>
            </a:r>
            <a:r>
              <a:rPr lang="en-US" sz="2400" dirty="0" smtClean="0">
                <a:latin typeface="Calibri" panose="020F0502020204030204" pitchFamily="34" charset="0"/>
                <a:ea typeface="Calibri" panose="020F0502020204030204" pitchFamily="34" charset="0"/>
                <a:cs typeface="Times New Roman" panose="02020603050405020304" pitchFamily="18" charset="0"/>
              </a:rPr>
              <a:t>The </a:t>
            </a:r>
            <a:r>
              <a:rPr lang="en-US" sz="2400" dirty="0">
                <a:latin typeface="Calibri" panose="020F0502020204030204" pitchFamily="34" charset="0"/>
                <a:ea typeface="Calibri" panose="020F0502020204030204" pitchFamily="34" charset="0"/>
                <a:cs typeface="Times New Roman" panose="02020603050405020304" pitchFamily="18" charset="0"/>
              </a:rPr>
              <a:t>act makes necessary changes to Medicaid related to cost sharing, benefits, premium and asset transfers</a:t>
            </a:r>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93350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990600"/>
            <a:ext cx="6096000" cy="2463367"/>
          </a:xfrm>
          <a:prstGeom prst="rect">
            <a:avLst/>
          </a:prstGeom>
        </p:spPr>
        <p:txBody>
          <a:bodyPr>
            <a:spAutoFit/>
          </a:bodyPr>
          <a:lstStyle/>
          <a:p>
            <a:pPr lvl="0">
              <a:lnSpc>
                <a:spcPct val="107000"/>
              </a:lnSpc>
              <a:spcAft>
                <a:spcPts val="800"/>
              </a:spcAft>
            </a:pPr>
            <a:r>
              <a:rPr lang="en-US"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Mental Health Parity Act of 2008</a:t>
            </a:r>
            <a:r>
              <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act amended to ensure that the Insurance companies treat mental health problems including abuse disorders, on an equal basis with physical disorders when health policies cover.</a:t>
            </a:r>
          </a:p>
        </p:txBody>
      </p:sp>
      <p:sp>
        <p:nvSpPr>
          <p:cNvPr id="4" name="Rectangle 3"/>
          <p:cNvSpPr/>
          <p:nvPr/>
        </p:nvSpPr>
        <p:spPr>
          <a:xfrm rot="10800000" flipV="1">
            <a:off x="838200" y="4583161"/>
            <a:ext cx="8305800" cy="1200329"/>
          </a:xfrm>
          <a:prstGeom prst="rect">
            <a:avLst/>
          </a:prstGeom>
        </p:spPr>
        <p:txBody>
          <a:bodyPr wrap="square">
            <a:spAutoFit/>
          </a:bodyPr>
          <a:lstStyle/>
          <a:p>
            <a:r>
              <a:rPr lang="en-US"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American Reinvestment and Recovery Act (ARRA) of 2009. </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act makes additional investments to help develop health information technology and increase primary care for treatments</a:t>
            </a:r>
            <a:endParaRPr lang="en-US" dirty="0"/>
          </a:p>
        </p:txBody>
      </p:sp>
    </p:spTree>
    <p:extLst>
      <p:ext uri="{BB962C8B-B14F-4D97-AF65-F5344CB8AC3E}">
        <p14:creationId xmlns:p14="http://schemas.microsoft.com/office/powerpoint/2010/main" val="299848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6096000" cy="2376997"/>
          </a:xfrm>
          <a:prstGeom prst="rect">
            <a:avLst/>
          </a:prstGeom>
          <a:ln>
            <a:solidFill>
              <a:schemeClr val="accent1"/>
            </a:solidFill>
          </a:ln>
        </p:spPr>
        <p:txBody>
          <a:bodyPr>
            <a:spAutoFit/>
          </a:bodyPr>
          <a:lstStyle/>
          <a:p>
            <a:pPr>
              <a:lnSpc>
                <a:spcPct val="107000"/>
              </a:lnSpc>
              <a:spcAft>
                <a:spcPts val="80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Patient Protection and Affordable Care Act of March 21, 2010. </a:t>
            </a:r>
            <a:r>
              <a:rPr lang="en-US" sz="2800" dirty="0">
                <a:latin typeface="Calibri" panose="020F0502020204030204" pitchFamily="34" charset="0"/>
                <a:ea typeface="Calibri" panose="020F0502020204030204" pitchFamily="34" charset="0"/>
                <a:cs typeface="Times New Roman" panose="02020603050405020304" pitchFamily="18" charset="0"/>
              </a:rPr>
              <a:t>The senate bill that is passed by the house of Representatives ensures that patients participate in voting.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The Patient Protection and Affordable Care A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914400"/>
            <a:ext cx="4286250" cy="240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02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C4D329-95BD-4F31-94E5-F2333B895D1C}"/>
              </a:ext>
            </a:extLst>
          </p:cNvPr>
          <p:cNvSpPr>
            <a:spLocks noGrp="1"/>
          </p:cNvSpPr>
          <p:nvPr>
            <p:ph type="title"/>
          </p:nvPr>
        </p:nvSpPr>
        <p:spPr/>
        <p:txBody>
          <a:bodyPr/>
          <a:lstStyle/>
          <a:p>
            <a:pPr algn="r"/>
            <a:r>
              <a:rPr lang="en-US" dirty="0" smtClean="0"/>
              <a:t> </a:t>
            </a:r>
            <a:endParaRPr lang="en-US" dirty="0"/>
          </a:p>
        </p:txBody>
      </p:sp>
      <p:pic>
        <p:nvPicPr>
          <p:cNvPr id="2050" name="Picture 2" descr="https://tse4.mm.bing.net/th?id=OIP.5XO4NonyhkcefoZP3NI_NgHaDd&amp;pid=15.1&amp;P=0&amp;w=323&amp;h=152">
            <a:extLst>
              <a:ext uri="{FF2B5EF4-FFF2-40B4-BE49-F238E27FC236}">
                <a16:creationId xmlns="" xmlns:a16="http://schemas.microsoft.com/office/drawing/2014/main" id="{96D8CB6D-5BD2-4F74-9D1B-92956771F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5400"/>
            <a:ext cx="3076575" cy="14382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24000" y="1270000"/>
            <a:ext cx="6096000" cy="923330"/>
          </a:xfrm>
          <a:prstGeom prst="rect">
            <a:avLst/>
          </a:prstGeom>
        </p:spPr>
        <p:txBody>
          <a:bodyPr>
            <a:spAutoFit/>
          </a:bodyPr>
          <a:lstStyle/>
          <a:p>
            <a:r>
              <a:rPr lang="en-US" dirty="0"/>
              <a:t>Szmukler, G., &amp; Holloway, F. (2000). Reform of the Mental Health Act: health or safety?. The British Journal of Psychiatry, 177(3), 196-200.</a:t>
            </a:r>
          </a:p>
        </p:txBody>
      </p:sp>
      <p:sp>
        <p:nvSpPr>
          <p:cNvPr id="4" name="Rectangle 3"/>
          <p:cNvSpPr/>
          <p:nvPr/>
        </p:nvSpPr>
        <p:spPr>
          <a:xfrm>
            <a:off x="1600200" y="2586950"/>
            <a:ext cx="6096000" cy="923330"/>
          </a:xfrm>
          <a:prstGeom prst="rect">
            <a:avLst/>
          </a:prstGeom>
        </p:spPr>
        <p:txBody>
          <a:bodyPr>
            <a:spAutoFit/>
          </a:bodyPr>
          <a:lstStyle/>
          <a:p>
            <a:r>
              <a:rPr lang="en-US" dirty="0">
                <a:solidFill>
                  <a:srgbClr val="C00000"/>
                </a:solidFill>
                <a:latin typeface="Arial" panose="020B0604020202020204" pitchFamily="34" charset="0"/>
              </a:rPr>
              <a:t>Oberlander, J. B., &amp; Lyons, B. (2009). Beyond </a:t>
            </a:r>
            <a:r>
              <a:rPr lang="en-US" dirty="0" err="1">
                <a:solidFill>
                  <a:srgbClr val="C00000"/>
                </a:solidFill>
                <a:latin typeface="Arial" panose="020B0604020202020204" pitchFamily="34" charset="0"/>
              </a:rPr>
              <a:t>Incrementalism</a:t>
            </a:r>
            <a:r>
              <a:rPr lang="en-US" dirty="0">
                <a:solidFill>
                  <a:srgbClr val="C00000"/>
                </a:solidFill>
                <a:latin typeface="Arial" panose="020B0604020202020204" pitchFamily="34" charset="0"/>
              </a:rPr>
              <a:t>? SCHIP and the politics of health reform. </a:t>
            </a:r>
            <a:r>
              <a:rPr lang="en-US" i="1" dirty="0">
                <a:solidFill>
                  <a:srgbClr val="C00000"/>
                </a:solidFill>
                <a:latin typeface="Arial" panose="020B0604020202020204" pitchFamily="34" charset="0"/>
              </a:rPr>
              <a:t>Health Affairs</a:t>
            </a:r>
            <a:r>
              <a:rPr lang="en-US" dirty="0">
                <a:solidFill>
                  <a:srgbClr val="C00000"/>
                </a:solidFill>
                <a:latin typeface="Arial" panose="020B0604020202020204" pitchFamily="34" charset="0"/>
              </a:rPr>
              <a:t>, </a:t>
            </a:r>
            <a:r>
              <a:rPr lang="en-US" i="1" dirty="0">
                <a:solidFill>
                  <a:srgbClr val="C00000"/>
                </a:solidFill>
                <a:latin typeface="Arial" panose="020B0604020202020204" pitchFamily="34" charset="0"/>
              </a:rPr>
              <a:t>28</a:t>
            </a:r>
            <a:r>
              <a:rPr lang="en-US" dirty="0">
                <a:solidFill>
                  <a:srgbClr val="C00000"/>
                </a:solidFill>
                <a:latin typeface="Arial" panose="020B0604020202020204" pitchFamily="34" charset="0"/>
              </a:rPr>
              <a:t>(3), w399-w410.</a:t>
            </a:r>
            <a:endParaRPr lang="en-US" dirty="0">
              <a:solidFill>
                <a:srgbClr val="C00000"/>
              </a:solidFill>
            </a:endParaRPr>
          </a:p>
        </p:txBody>
      </p:sp>
      <p:sp>
        <p:nvSpPr>
          <p:cNvPr id="5" name="Rectangle 4"/>
          <p:cNvSpPr/>
          <p:nvPr/>
        </p:nvSpPr>
        <p:spPr>
          <a:xfrm>
            <a:off x="1524000" y="3934380"/>
            <a:ext cx="6096000" cy="923330"/>
          </a:xfrm>
          <a:prstGeom prst="rect">
            <a:avLst/>
          </a:prstGeom>
        </p:spPr>
        <p:txBody>
          <a:bodyPr>
            <a:spAutoFit/>
          </a:bodyPr>
          <a:lstStyle/>
          <a:p>
            <a:r>
              <a:rPr lang="en-US" dirty="0">
                <a:solidFill>
                  <a:schemeClr val="accent2"/>
                </a:solidFill>
                <a:latin typeface="Arial" panose="020B0604020202020204" pitchFamily="34" charset="0"/>
              </a:rPr>
              <a:t>Larson, K., Cull, W. L., Racine, A. D., &amp; Olson, L. M. (2016). Trends in access to health care services for US children: 2000–2014. </a:t>
            </a:r>
            <a:r>
              <a:rPr lang="en-US" i="1" dirty="0">
                <a:solidFill>
                  <a:schemeClr val="accent2"/>
                </a:solidFill>
                <a:latin typeface="Arial" panose="020B0604020202020204" pitchFamily="34" charset="0"/>
              </a:rPr>
              <a:t>Pediatrics</a:t>
            </a:r>
            <a:r>
              <a:rPr lang="en-US" dirty="0">
                <a:solidFill>
                  <a:schemeClr val="accent2"/>
                </a:solidFill>
                <a:latin typeface="Arial" panose="020B0604020202020204" pitchFamily="34" charset="0"/>
              </a:rPr>
              <a:t>, </a:t>
            </a:r>
            <a:r>
              <a:rPr lang="en-US" i="1" dirty="0">
                <a:solidFill>
                  <a:schemeClr val="accent2"/>
                </a:solidFill>
                <a:latin typeface="Arial" panose="020B0604020202020204" pitchFamily="34" charset="0"/>
              </a:rPr>
              <a:t>138</a:t>
            </a:r>
            <a:r>
              <a:rPr lang="en-US" dirty="0">
                <a:solidFill>
                  <a:schemeClr val="accent2"/>
                </a:solidFill>
                <a:latin typeface="Arial" panose="020B0604020202020204" pitchFamily="34" charset="0"/>
              </a:rPr>
              <a:t>(6), e20162176.</a:t>
            </a:r>
            <a:endParaRPr lang="en-US" dirty="0">
              <a:solidFill>
                <a:schemeClr val="accent2"/>
              </a:solidFill>
            </a:endParaRPr>
          </a:p>
        </p:txBody>
      </p:sp>
      <p:pic>
        <p:nvPicPr>
          <p:cNvPr id="6" name="Picture 5"/>
          <p:cNvPicPr>
            <a:picLocks noChangeAspect="1"/>
          </p:cNvPicPr>
          <p:nvPr/>
        </p:nvPicPr>
        <p:blipFill>
          <a:blip r:embed="rId4"/>
          <a:stretch>
            <a:fillRect/>
          </a:stretch>
        </p:blipFill>
        <p:spPr>
          <a:xfrm>
            <a:off x="2819400" y="404255"/>
            <a:ext cx="2621507" cy="963251"/>
          </a:xfrm>
          <a:prstGeom prst="rect">
            <a:avLst/>
          </a:prstGeom>
        </p:spPr>
      </p:pic>
    </p:spTree>
    <p:extLst>
      <p:ext uri="{BB962C8B-B14F-4D97-AF65-F5344CB8AC3E}">
        <p14:creationId xmlns:p14="http://schemas.microsoft.com/office/powerpoint/2010/main" val="185101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A9BB29BE-AC46-445E-9FB2-17148AA18D53}"/>
              </a:ext>
            </a:extLst>
          </p:cNvPr>
          <p:cNvSpPr txBox="1"/>
          <p:nvPr/>
        </p:nvSpPr>
        <p:spPr>
          <a:xfrm>
            <a:off x="1905000" y="721979"/>
            <a:ext cx="8382000" cy="5970865"/>
          </a:xfrm>
          <a:prstGeom prst="rect">
            <a:avLst/>
          </a:prstGeom>
          <a:noFill/>
        </p:spPr>
        <p:txBody>
          <a:bodyPr wrap="square" rtlCol="0">
            <a:spAutoFit/>
          </a:bodyPr>
          <a:lstStyle/>
          <a:p>
            <a:endParaRPr lang="en-US" sz="1400" dirty="0"/>
          </a:p>
          <a:p>
            <a:r>
              <a:rPr lang="en-US" sz="1400" dirty="0" err="1"/>
              <a:t>Baitman</a:t>
            </a:r>
            <a:r>
              <a:rPr lang="en-US" sz="1400" dirty="0"/>
              <a:t>, F., &amp; </a:t>
            </a:r>
            <a:r>
              <a:rPr lang="en-US" sz="1400" dirty="0" err="1"/>
              <a:t>Karpay</a:t>
            </a:r>
            <a:r>
              <a:rPr lang="en-US" sz="1400" dirty="0"/>
              <a:t>, K. (2017). </a:t>
            </a:r>
            <a:r>
              <a:rPr lang="en-US" sz="1400" i="1" dirty="0"/>
              <a:t>Innovation</a:t>
            </a:r>
            <a:r>
              <a:rPr lang="en-US" sz="1400" dirty="0"/>
              <a:t>. Retrieved from Harvard Business Review: www.hbr.org</a:t>
            </a:r>
          </a:p>
          <a:p>
            <a:r>
              <a:rPr lang="en-US" sz="1400" dirty="0"/>
              <a:t>	</a:t>
            </a:r>
            <a:r>
              <a:rPr lang="en-US" sz="1400" i="1" dirty="0"/>
              <a:t>Health &amp; Pharmaceuticals</a:t>
            </a:r>
            <a:r>
              <a:rPr lang="en-US" sz="1400" dirty="0"/>
              <a:t>. (2019). Retrieved from Statista: 	</a:t>
            </a:r>
            <a:r>
              <a:rPr lang="en-US" sz="1400" dirty="0">
                <a:hlinkClick r:id="rId2"/>
              </a:rPr>
              <a:t>https://www.statista.com/statistics/184968/us-health-</a:t>
            </a:r>
            <a:endParaRPr lang="en-US" sz="1400" dirty="0"/>
          </a:p>
          <a:p>
            <a:r>
              <a:rPr lang="en-US" sz="1400" dirty="0"/>
              <a:t>	expenditure-as-percent-of-gdp-since-1960/</a:t>
            </a:r>
          </a:p>
          <a:p>
            <a:endParaRPr lang="en-US" sz="1400" dirty="0"/>
          </a:p>
          <a:p>
            <a:r>
              <a:rPr lang="en-US" sz="1400" dirty="0"/>
              <a:t>Jacobs, L., &amp; Skocpol, T. (2015). </a:t>
            </a:r>
            <a:r>
              <a:rPr lang="en-US" sz="1400" i="1" dirty="0"/>
              <a:t>Health care reform and American politics: What everyone needs to know</a:t>
            </a:r>
            <a:r>
              <a:rPr lang="en-US" sz="1400" dirty="0"/>
              <a:t>. </a:t>
            </a:r>
          </a:p>
          <a:p>
            <a:r>
              <a:rPr lang="en-US" sz="1400" dirty="0"/>
              <a:t>	Oxford University Press.</a:t>
            </a:r>
          </a:p>
          <a:p>
            <a:r>
              <a:rPr lang="en-US" sz="1400" dirty="0" err="1"/>
              <a:t>Manchikanti</a:t>
            </a:r>
            <a:r>
              <a:rPr lang="en-US" sz="1400" dirty="0"/>
              <a:t>, L., Helm Ii, S., Benyamin, R. M., &amp; Hirsch, J. A. (2017). Evolution of US Health Care </a:t>
            </a:r>
          </a:p>
          <a:p>
            <a:r>
              <a:rPr lang="en-US" sz="1400" dirty="0"/>
              <a:t>	Reform. Pain Physician, 20(3), 107-110. Retrieved from https://search-	ebscohost.com.contentproxy.phoenix.edu/login.aspx?direct=true&amp;db=mdc&amp;AN=28339426</a:t>
            </a:r>
            <a:r>
              <a:rPr lang="en-US" sz="1400"/>
              <a:t>&amp;sit	e</a:t>
            </a:r>
            <a:r>
              <a:rPr lang="en-US" sz="1400" dirty="0"/>
              <a:t>=ehost-live&amp;scope=site </a:t>
            </a:r>
          </a:p>
          <a:p>
            <a:endParaRPr lang="en-US" sz="1400" dirty="0">
              <a:latin typeface="+mj-lt"/>
            </a:endParaRPr>
          </a:p>
          <a:p>
            <a:r>
              <a:rPr lang="en-US" sz="1400" dirty="0">
                <a:latin typeface="+mj-lt"/>
              </a:rPr>
              <a:t>Moore, K. (2008). The Future of Social Security: Principles to Guide </a:t>
            </a:r>
          </a:p>
          <a:p>
            <a:r>
              <a:rPr lang="en-US" sz="1400" dirty="0">
                <a:latin typeface="+mj-lt"/>
              </a:rPr>
              <a:t>	Reform. </a:t>
            </a:r>
            <a:r>
              <a:rPr lang="en-US" sz="1400" i="1" dirty="0" err="1">
                <a:latin typeface="+mj-lt"/>
              </a:rPr>
              <a:t>Uknowledge:Law</a:t>
            </a:r>
            <a:r>
              <a:rPr lang="en-US" sz="1400" i="1" dirty="0">
                <a:latin typeface="+mj-lt"/>
              </a:rPr>
              <a:t> Faculty Publications, </a:t>
            </a:r>
            <a:r>
              <a:rPr lang="en-US" sz="1400" dirty="0">
                <a:latin typeface="+mj-lt"/>
              </a:rPr>
              <a:t>(41)</a:t>
            </a:r>
          </a:p>
          <a:p>
            <a:endParaRPr lang="en-US" sz="1400" dirty="0">
              <a:latin typeface="+mj-lt"/>
            </a:endParaRPr>
          </a:p>
          <a:p>
            <a:r>
              <a:rPr lang="en-US" sz="1400" dirty="0">
                <a:latin typeface="+mj-lt"/>
              </a:rPr>
              <a:t>Moseley III, JD, MBA, G. (2009, May). The U.S. Health Care Non-System, 1908-</a:t>
            </a:r>
          </a:p>
          <a:p>
            <a:r>
              <a:rPr lang="en-US" sz="1400" dirty="0">
                <a:latin typeface="+mj-lt"/>
              </a:rPr>
              <a:t>	2008. </a:t>
            </a:r>
            <a:r>
              <a:rPr lang="en-US" sz="1400" i="1" dirty="0">
                <a:latin typeface="+mj-lt"/>
              </a:rPr>
              <a:t>AMA Journal of Ethics, </a:t>
            </a:r>
            <a:r>
              <a:rPr lang="en-US" sz="1400" dirty="0">
                <a:latin typeface="+mj-lt"/>
              </a:rPr>
              <a:t>(), .Retrieved from https://journalofethics.ama-	assn.org/article/us-health-care-non-system-1908-2008/2008-05</a:t>
            </a:r>
          </a:p>
          <a:p>
            <a:endParaRPr lang="en-US" sz="1400" dirty="0">
              <a:cs typeface="Times New Roman" pitchFamily="18" charset="0"/>
            </a:endParaRPr>
          </a:p>
          <a:p>
            <a:r>
              <a:rPr lang="en-US" sz="1400" dirty="0">
                <a:cs typeface="Times New Roman" pitchFamily="18" charset="0"/>
              </a:rPr>
              <a:t>Rambur, B. (2015). </a:t>
            </a:r>
            <a:r>
              <a:rPr lang="en-US" sz="1400" i="1" dirty="0">
                <a:cs typeface="Times New Roman" pitchFamily="18" charset="0"/>
              </a:rPr>
              <a:t>Health care finance, economics, and policy for nurses: A foundational guide</a:t>
            </a:r>
            <a:r>
              <a:rPr lang="en-US" sz="1400" dirty="0">
                <a:cs typeface="Times New Roman" pitchFamily="18" charset="0"/>
              </a:rPr>
              <a:t> (1st ed.). </a:t>
            </a:r>
          </a:p>
          <a:p>
            <a:r>
              <a:rPr lang="en-US" sz="1400" dirty="0">
                <a:cs typeface="Times New Roman" pitchFamily="18" charset="0"/>
              </a:rPr>
              <a:t>	New York, NY: Springer.</a:t>
            </a:r>
          </a:p>
          <a:p>
            <a:endParaRPr lang="en-US" sz="1400" dirty="0">
              <a:latin typeface="+mj-lt"/>
            </a:endParaRPr>
          </a:p>
          <a:p>
            <a:endParaRPr lang="en-US" sz="1400" dirty="0">
              <a:latin typeface="+mj-lt"/>
            </a:endParaRPr>
          </a:p>
          <a:p>
            <a:endParaRPr lang="en-US" sz="1400" dirty="0">
              <a:latin typeface="+mj-lt"/>
              <a:cs typeface="Times New Roman" pitchFamily="18" charset="0"/>
            </a:endParaRPr>
          </a:p>
          <a:p>
            <a:endParaRPr lang="en-US" dirty="0"/>
          </a:p>
        </p:txBody>
      </p:sp>
      <p:sp>
        <p:nvSpPr>
          <p:cNvPr id="3" name="TextBox 2">
            <a:extLst>
              <a:ext uri="{FF2B5EF4-FFF2-40B4-BE49-F238E27FC236}">
                <a16:creationId xmlns="" xmlns:a16="http://schemas.microsoft.com/office/drawing/2014/main" id="{DFDCF391-5BD1-4CBC-888E-7A4867AB384C}"/>
              </a:ext>
            </a:extLst>
          </p:cNvPr>
          <p:cNvSpPr txBox="1"/>
          <p:nvPr/>
        </p:nvSpPr>
        <p:spPr>
          <a:xfrm>
            <a:off x="2133600" y="381000"/>
            <a:ext cx="7696200" cy="369332"/>
          </a:xfrm>
          <a:prstGeom prst="rect">
            <a:avLst/>
          </a:prstGeom>
          <a:noFill/>
        </p:spPr>
        <p:txBody>
          <a:bodyPr wrap="square" rtlCol="0">
            <a:spAutoFit/>
          </a:bodyPr>
          <a:lstStyle/>
          <a:p>
            <a:pPr algn="ctr"/>
            <a:r>
              <a:rPr lang="en-US" dirty="0"/>
              <a:t>References</a:t>
            </a:r>
          </a:p>
        </p:txBody>
      </p:sp>
    </p:spTree>
    <p:extLst>
      <p:ext uri="{BB962C8B-B14F-4D97-AF65-F5344CB8AC3E}">
        <p14:creationId xmlns:p14="http://schemas.microsoft.com/office/powerpoint/2010/main" val="71225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274</TotalTime>
  <Words>2494</Words>
  <Application>Microsoft Office PowerPoint</Application>
  <PresentationFormat>Widescreen</PresentationFormat>
  <Paragraphs>147</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Franklin Gothic Medium</vt:lpstr>
      <vt:lpstr>Times New Roman</vt:lpstr>
      <vt:lpstr>Trebuchet MS</vt:lpstr>
      <vt:lpstr>Wingdings 3</vt:lpstr>
      <vt:lpstr>Facet</vt:lpstr>
      <vt:lpstr>The Politics of Health and Health Care-Group Project </vt:lpstr>
      <vt:lpstr>Objectives:</vt:lpstr>
      <vt:lpstr>Health Care in the Early 1900’s</vt:lpstr>
      <vt:lpstr>The 1910’s and 1920’s</vt:lpstr>
      <vt:lpstr>The 1930’s</vt:lpstr>
      <vt:lpstr>PowerPoint Presentation</vt:lpstr>
      <vt:lpstr>PowerPoint Presentation</vt:lpstr>
      <vt:lpstr>Health Care reform:  1960-1980</vt:lpstr>
      <vt:lpstr>HEALTH CARE REFORM:  1960-1980</vt:lpstr>
      <vt:lpstr>Add a Slide Title - 2</vt:lpstr>
      <vt:lpstr>Add a Slide Title - 4</vt:lpstr>
      <vt:lpstr>HEALTHCARE REFORM: 2000 - PRESENT</vt:lpstr>
      <vt:lpstr>PowerPoint Presentation</vt:lpstr>
      <vt:lpstr>PowerPoint Presentation</vt:lpstr>
      <vt:lpstr>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Politics of Health and Health Care-Group Project</dc:title>
  <dc:creator>Krystal HAYWOOD PANIS</dc:creator>
  <cp:lastModifiedBy>HENRY</cp:lastModifiedBy>
  <cp:revision>16</cp:revision>
  <dcterms:created xsi:type="dcterms:W3CDTF">2019-03-17T04:17:41Z</dcterms:created>
  <dcterms:modified xsi:type="dcterms:W3CDTF">2019-03-19T02:34:29Z</dcterms:modified>
</cp:coreProperties>
</file>